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1132" r:id="rId3"/>
    <p:sldId id="1133" r:id="rId4"/>
    <p:sldId id="1102" r:id="rId5"/>
    <p:sldId id="1103" r:id="rId6"/>
    <p:sldId id="1134" r:id="rId7"/>
    <p:sldId id="1135" r:id="rId8"/>
    <p:sldId id="1138" r:id="rId9"/>
    <p:sldId id="1131" r:id="rId10"/>
    <p:sldId id="1115" r:id="rId11"/>
    <p:sldId id="1114" r:id="rId12"/>
    <p:sldId id="1136" r:id="rId13"/>
    <p:sldId id="1137" r:id="rId14"/>
  </p:sldIdLst>
  <p:sldSz cx="9144000" cy="6858000" type="screen4x3"/>
  <p:notesSz cx="9874250" cy="6797675"/>
  <p:custDataLst>
    <p:tags r:id="rId17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pos="791">
          <p15:clr>
            <a:srgbClr val="A4A3A4"/>
          </p15:clr>
        </p15:guide>
        <p15:guide id="3" pos="34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00FF"/>
    <a:srgbClr val="FFCC99"/>
    <a:srgbClr val="000000"/>
    <a:srgbClr val="FF0000"/>
    <a:srgbClr val="D6E3BC"/>
    <a:srgbClr val="CCCCFF"/>
    <a:srgbClr val="FFFFCC"/>
    <a:srgbClr val="FBE6C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7535" autoAdjust="0"/>
    <p:restoredTop sz="95097" autoAdjust="0"/>
  </p:normalViewPr>
  <p:slideViewPr>
    <p:cSldViewPr snapToGrid="0">
      <p:cViewPr varScale="1">
        <p:scale>
          <a:sx n="75" d="100"/>
          <a:sy n="75" d="100"/>
        </p:scale>
        <p:origin x="542" y="67"/>
      </p:cViewPr>
      <p:guideLst>
        <p:guide orient="horz" pos="754"/>
        <p:guide pos="791"/>
        <p:guide pos="34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437" y="53"/>
      </p:cViewPr>
      <p:guideLst>
        <p:guide orient="horz" pos="2141"/>
        <p:guide pos="31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2" rIns="90864" bIns="45432" numCol="1" anchor="t" anchorCtr="0" compatLnSpc="1">
            <a:prstTxWarp prst="textNoShape">
              <a:avLst/>
            </a:prstTxWarp>
          </a:bodyPr>
          <a:lstStyle>
            <a:lvl1pPr defTabSz="90861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663" y="0"/>
            <a:ext cx="4279587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2" rIns="90864" bIns="45432" numCol="1" anchor="t" anchorCtr="0" compatLnSpc="1">
            <a:prstTxWarp prst="textNoShape">
              <a:avLst/>
            </a:prstTxWarp>
          </a:bodyPr>
          <a:lstStyle>
            <a:lvl1pPr algn="r" defTabSz="90861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457791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2" rIns="90864" bIns="45432" numCol="1" anchor="b" anchorCtr="0" compatLnSpc="1">
            <a:prstTxWarp prst="textNoShape">
              <a:avLst/>
            </a:prstTxWarp>
          </a:bodyPr>
          <a:lstStyle>
            <a:lvl1pPr defTabSz="90861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663" y="6457791"/>
            <a:ext cx="4279587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2" rIns="90864" bIns="45432" numCol="1" anchor="b" anchorCtr="0" compatLnSpc="1">
            <a:prstTxWarp prst="textNoShape">
              <a:avLst/>
            </a:prstTxWarp>
          </a:bodyPr>
          <a:lstStyle>
            <a:lvl1pPr algn="r" defTabSz="90861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79954D3E-1F28-4F56-8321-FE27ADAEBF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97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2" rIns="90864" bIns="45432" numCol="1" anchor="t" anchorCtr="0" compatLnSpc="1">
            <a:prstTxWarp prst="textNoShape">
              <a:avLst/>
            </a:prstTxWarp>
          </a:bodyPr>
          <a:lstStyle>
            <a:lvl1pPr defTabSz="90861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663" y="0"/>
            <a:ext cx="4279587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2" rIns="90864" bIns="45432" numCol="1" anchor="t" anchorCtr="0" compatLnSpc="1">
            <a:prstTxWarp prst="textNoShape">
              <a:avLst/>
            </a:prstTxWarp>
          </a:bodyPr>
          <a:lstStyle>
            <a:lvl1pPr algn="r" defTabSz="90861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5074" y="3228896"/>
            <a:ext cx="7244109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2" rIns="90864" bIns="45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7791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2" rIns="90864" bIns="45432" numCol="1" anchor="b" anchorCtr="0" compatLnSpc="1">
            <a:prstTxWarp prst="textNoShape">
              <a:avLst/>
            </a:prstTxWarp>
          </a:bodyPr>
          <a:lstStyle>
            <a:lvl1pPr defTabSz="90861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663" y="6457791"/>
            <a:ext cx="4279587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64" tIns="45432" rIns="90864" bIns="45432" numCol="1" anchor="b" anchorCtr="0" compatLnSpc="1">
            <a:prstTxWarp prst="textNoShape">
              <a:avLst/>
            </a:prstTxWarp>
          </a:bodyPr>
          <a:lstStyle>
            <a:lvl1pPr algn="r" defTabSz="90861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8E74EE4E-A2F5-4B36-8B42-966F8860C37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891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6913" y="509588"/>
            <a:ext cx="3400425" cy="255111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4EE4E-A2F5-4B36-8B42-966F8860C37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0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34"/>
          <p:cNvSpPr>
            <a:spLocks noChangeArrowheads="1"/>
          </p:cNvSpPr>
          <p:nvPr userDrawn="1"/>
        </p:nvSpPr>
        <p:spPr bwMode="auto">
          <a:xfrm>
            <a:off x="236538" y="-9525"/>
            <a:ext cx="89122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4" name="Line 1086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5" name="Line 1087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6" name="Rectangle 1088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7" name="Rectangle 1089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46" name="Freeform 1098"/>
          <p:cNvSpPr>
            <a:spLocks/>
          </p:cNvSpPr>
          <p:nvPr userDrawn="1"/>
        </p:nvSpPr>
        <p:spPr bwMode="auto">
          <a:xfrm>
            <a:off x="487363" y="617538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3" name="Freeform 1115"/>
          <p:cNvSpPr>
            <a:spLocks/>
          </p:cNvSpPr>
          <p:nvPr userDrawn="1"/>
        </p:nvSpPr>
        <p:spPr bwMode="auto">
          <a:xfrm>
            <a:off x="458788" y="47307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8" name="Freeform 1120"/>
          <p:cNvSpPr>
            <a:spLocks/>
          </p:cNvSpPr>
          <p:nvPr userDrawn="1"/>
        </p:nvSpPr>
        <p:spPr bwMode="auto">
          <a:xfrm>
            <a:off x="458788" y="4635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2" name="Freeform 1134"/>
          <p:cNvSpPr>
            <a:spLocks/>
          </p:cNvSpPr>
          <p:nvPr userDrawn="1"/>
        </p:nvSpPr>
        <p:spPr bwMode="auto">
          <a:xfrm>
            <a:off x="703263" y="514350"/>
            <a:ext cx="3175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9" name="Freeform 1141"/>
          <p:cNvSpPr>
            <a:spLocks/>
          </p:cNvSpPr>
          <p:nvPr userDrawn="1"/>
        </p:nvSpPr>
        <p:spPr bwMode="auto">
          <a:xfrm>
            <a:off x="706438" y="479425"/>
            <a:ext cx="1587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6" name="Freeform 1148"/>
          <p:cNvSpPr>
            <a:spLocks/>
          </p:cNvSpPr>
          <p:nvPr userDrawn="1"/>
        </p:nvSpPr>
        <p:spPr bwMode="auto">
          <a:xfrm>
            <a:off x="693738" y="460375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8" name="Freeform 1150"/>
          <p:cNvSpPr>
            <a:spLocks/>
          </p:cNvSpPr>
          <p:nvPr userDrawn="1"/>
        </p:nvSpPr>
        <p:spPr bwMode="auto">
          <a:xfrm>
            <a:off x="684213" y="4476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0" name="Freeform 1152"/>
          <p:cNvSpPr>
            <a:spLocks/>
          </p:cNvSpPr>
          <p:nvPr userDrawn="1"/>
        </p:nvSpPr>
        <p:spPr bwMode="auto">
          <a:xfrm>
            <a:off x="684213" y="447675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2" name="Freeform 1154"/>
          <p:cNvSpPr>
            <a:spLocks/>
          </p:cNvSpPr>
          <p:nvPr userDrawn="1"/>
        </p:nvSpPr>
        <p:spPr bwMode="auto">
          <a:xfrm>
            <a:off x="665163" y="43497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4" name="Freeform 1156"/>
          <p:cNvSpPr>
            <a:spLocks/>
          </p:cNvSpPr>
          <p:nvPr userDrawn="1"/>
        </p:nvSpPr>
        <p:spPr bwMode="auto">
          <a:xfrm>
            <a:off x="665163" y="431800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11" name="Freeform 1163"/>
          <p:cNvSpPr>
            <a:spLocks/>
          </p:cNvSpPr>
          <p:nvPr userDrawn="1"/>
        </p:nvSpPr>
        <p:spPr bwMode="auto">
          <a:xfrm>
            <a:off x="611188" y="415925"/>
            <a:ext cx="635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0" name="Freeform 1172"/>
          <p:cNvSpPr>
            <a:spLocks/>
          </p:cNvSpPr>
          <p:nvPr userDrawn="1"/>
        </p:nvSpPr>
        <p:spPr bwMode="auto">
          <a:xfrm>
            <a:off x="582613" y="476250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5" name="Freeform 1177"/>
          <p:cNvSpPr>
            <a:spLocks/>
          </p:cNvSpPr>
          <p:nvPr userDrawn="1"/>
        </p:nvSpPr>
        <p:spPr bwMode="auto">
          <a:xfrm>
            <a:off x="557213" y="5349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8" name="Freeform 1180"/>
          <p:cNvSpPr>
            <a:spLocks/>
          </p:cNvSpPr>
          <p:nvPr userDrawn="1"/>
        </p:nvSpPr>
        <p:spPr bwMode="auto">
          <a:xfrm>
            <a:off x="560388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5" name="Line 1187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6" name="Line 1188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6" name="Freeform 1208"/>
          <p:cNvSpPr>
            <a:spLocks/>
          </p:cNvSpPr>
          <p:nvPr userDrawn="1"/>
        </p:nvSpPr>
        <p:spPr bwMode="auto">
          <a:xfrm>
            <a:off x="595313" y="55721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8" name="Freeform 1210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2" name="Freeform 1214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3" name="Rectangle 1215"/>
          <p:cNvSpPr>
            <a:spLocks noChangeArrowheads="1"/>
          </p:cNvSpPr>
          <p:nvPr userDrawn="1"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5" name="Freeform 1217"/>
          <p:cNvSpPr>
            <a:spLocks/>
          </p:cNvSpPr>
          <p:nvPr userDrawn="1"/>
        </p:nvSpPr>
        <p:spPr bwMode="auto">
          <a:xfrm>
            <a:off x="595313" y="6270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7" name="Freeform 1219"/>
          <p:cNvSpPr>
            <a:spLocks/>
          </p:cNvSpPr>
          <p:nvPr userDrawn="1"/>
        </p:nvSpPr>
        <p:spPr bwMode="auto">
          <a:xfrm>
            <a:off x="731838" y="54133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9" name="Freeform 1221"/>
          <p:cNvSpPr>
            <a:spLocks/>
          </p:cNvSpPr>
          <p:nvPr userDrawn="1"/>
        </p:nvSpPr>
        <p:spPr bwMode="auto">
          <a:xfrm>
            <a:off x="731838" y="541338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2" name="Freeform 1234"/>
          <p:cNvSpPr>
            <a:spLocks/>
          </p:cNvSpPr>
          <p:nvPr userDrawn="1"/>
        </p:nvSpPr>
        <p:spPr bwMode="auto">
          <a:xfrm>
            <a:off x="722313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5" name="Line 1237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6" name="Line 1238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8" name="Freeform 1240"/>
          <p:cNvSpPr>
            <a:spLocks/>
          </p:cNvSpPr>
          <p:nvPr userDrawn="1"/>
        </p:nvSpPr>
        <p:spPr bwMode="auto">
          <a:xfrm>
            <a:off x="728663" y="541338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1" name="Freeform 1243"/>
          <p:cNvSpPr>
            <a:spLocks/>
          </p:cNvSpPr>
          <p:nvPr userDrawn="1"/>
        </p:nvSpPr>
        <p:spPr bwMode="auto">
          <a:xfrm>
            <a:off x="728663" y="538163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4" name="Freeform 1246"/>
          <p:cNvSpPr>
            <a:spLocks/>
          </p:cNvSpPr>
          <p:nvPr userDrawn="1"/>
        </p:nvSpPr>
        <p:spPr bwMode="auto">
          <a:xfrm>
            <a:off x="725488" y="5476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8" name="Freeform 1250"/>
          <p:cNvSpPr>
            <a:spLocks/>
          </p:cNvSpPr>
          <p:nvPr userDrawn="1"/>
        </p:nvSpPr>
        <p:spPr bwMode="auto">
          <a:xfrm>
            <a:off x="731838" y="53022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0" name="Freeform 1252"/>
          <p:cNvSpPr>
            <a:spLocks/>
          </p:cNvSpPr>
          <p:nvPr userDrawn="1"/>
        </p:nvSpPr>
        <p:spPr bwMode="auto">
          <a:xfrm>
            <a:off x="731838" y="527050"/>
            <a:ext cx="3175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3" name="Freeform 1255"/>
          <p:cNvSpPr>
            <a:spLocks/>
          </p:cNvSpPr>
          <p:nvPr userDrawn="1"/>
        </p:nvSpPr>
        <p:spPr bwMode="auto">
          <a:xfrm>
            <a:off x="712788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4" name="Rectangle 1256"/>
          <p:cNvSpPr>
            <a:spLocks noChangeArrowheads="1"/>
          </p:cNvSpPr>
          <p:nvPr userDrawn="1"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6" name="Freeform 1258"/>
          <p:cNvSpPr>
            <a:spLocks/>
          </p:cNvSpPr>
          <p:nvPr userDrawn="1"/>
        </p:nvSpPr>
        <p:spPr bwMode="auto">
          <a:xfrm>
            <a:off x="722313" y="5508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4" name="Freeform 1266"/>
          <p:cNvSpPr>
            <a:spLocks/>
          </p:cNvSpPr>
          <p:nvPr userDrawn="1"/>
        </p:nvSpPr>
        <p:spPr bwMode="auto">
          <a:xfrm>
            <a:off x="728663" y="53498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7" name="Freeform 1269"/>
          <p:cNvSpPr>
            <a:spLocks/>
          </p:cNvSpPr>
          <p:nvPr userDrawn="1"/>
        </p:nvSpPr>
        <p:spPr bwMode="auto">
          <a:xfrm>
            <a:off x="728663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8" name="Line 1270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9" name="Line 1271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0" name="Rectangle 1272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1" name="Rectangle 1273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2" name="Line 1274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3" name="Line 1275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5" name="Freeform 1277"/>
          <p:cNvSpPr>
            <a:spLocks/>
          </p:cNvSpPr>
          <p:nvPr userDrawn="1"/>
        </p:nvSpPr>
        <p:spPr bwMode="auto">
          <a:xfrm>
            <a:off x="728663" y="5238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5" name="Freeform 1287"/>
          <p:cNvSpPr>
            <a:spLocks/>
          </p:cNvSpPr>
          <p:nvPr userDrawn="1"/>
        </p:nvSpPr>
        <p:spPr bwMode="auto">
          <a:xfrm>
            <a:off x="719138" y="514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8" name="Freeform 1290"/>
          <p:cNvSpPr>
            <a:spLocks/>
          </p:cNvSpPr>
          <p:nvPr userDrawn="1"/>
        </p:nvSpPr>
        <p:spPr bwMode="auto">
          <a:xfrm>
            <a:off x="719138" y="51752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3" name="Rectangle 1335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4" name="Rectangle 1336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5" name="Rectangle 1337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8" name="Rectangle 1340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9" name="Rectangle 1341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0" name="Rectangle 1342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1" name="Rectangle 1343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2" name="Rectangle 1344"/>
          <p:cNvSpPr>
            <a:spLocks noChangeArrowheads="1"/>
          </p:cNvSpPr>
          <p:nvPr userDrawn="1"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BDF1F-6921-4C2D-996F-AFDD61F9A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71538"/>
            <a:ext cx="1943100" cy="5224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71538"/>
            <a:ext cx="5676900" cy="5224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FDD98-9DA8-4E01-8FF4-D194F8A7CA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18D2-0F8D-4602-A0D7-B1F86CBE2ABE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7" name="Рисунок 1" descr="logo_ass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336919"/>
            <a:ext cx="437250" cy="4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85708-72AD-45EE-8E9D-B63F709393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07307-A609-428A-9E99-140DEB2CEE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AE62-9CD2-4AB2-8767-252DABCA78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EBB8E-3FEA-4560-B0BC-CFE1A04CA55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103A2-8C4E-4E97-A1AF-54A29BAD86FE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5" name="Рисунок 1" descr="logo_ass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3108" y="6326584"/>
            <a:ext cx="437250" cy="4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2196151" y="6151427"/>
            <a:ext cx="6511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6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</a:t>
            </a:r>
            <a:r>
              <a:rPr lang="ru-RU" sz="600" b="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участии</a:t>
            </a:r>
            <a:endParaRPr lang="en-US" sz="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169E5-8F4E-4704-A516-6C8FEB1B2F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B4526-4826-4BBE-B562-5DDAFE44B8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Rectangle 109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05" name="Rectangle 81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33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5213" y="6400800"/>
            <a:ext cx="156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2200" y="6435725"/>
            <a:ext cx="18843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E9ECC5-69B7-49B5-AA69-F3385E0E61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 flipV="1">
            <a:off x="0" y="6276975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6881" y="2767425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капитального ремонта в многоквартирном доме с помощью кредита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0" y="6276975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flipV="1">
            <a:off x="0" y="302895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0" y="394335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520" y="372656"/>
            <a:ext cx="8209280" cy="707886"/>
          </a:xfrm>
        </p:spPr>
        <p:txBody>
          <a:bodyPr wrap="square">
            <a:spAutoFit/>
          </a:bodyPr>
          <a:lstStyle/>
          <a:p>
            <a:pPr algn="just"/>
            <a:r>
              <a:rPr lang="ru-RU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Накопления на специальном счете могут </a:t>
            </a:r>
            <a:r>
              <a:rPr lang="ru-RU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обесцениваться </a:t>
            </a:r>
            <a:r>
              <a:rPr lang="ru-RU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учетом роста тарифов на коммунальные услуги и </a:t>
            </a:r>
            <a:r>
              <a:rPr lang="ru-RU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инфляции.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9414-5FD6-421B-AC92-1799ED41B170}" type="slidenum">
              <a:rPr lang="ru-RU" smtClean="0"/>
              <a:t>10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82435" y="5598365"/>
            <a:ext cx="4994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Источник: Федеральная служба государственной статистики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9" y="1156653"/>
            <a:ext cx="5739194" cy="453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8805" y="407314"/>
            <a:ext cx="8249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Почему может быть выгодно провести капитальный ремонт в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кредит?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sz="half" idx="4294967295"/>
          </p:nvPr>
        </p:nvSpPr>
        <p:spPr>
          <a:xfrm>
            <a:off x="1403336" y="1557758"/>
            <a:ext cx="7305390" cy="584775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провести капитальный ремонт до срока, установленного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региональной программой</a:t>
            </a:r>
          </a:p>
        </p:txBody>
      </p:sp>
      <p:grpSp>
        <p:nvGrpSpPr>
          <p:cNvPr id="10" name="Group 25"/>
          <p:cNvGrpSpPr/>
          <p:nvPr/>
        </p:nvGrpSpPr>
        <p:grpSpPr>
          <a:xfrm>
            <a:off x="712135" y="1621545"/>
            <a:ext cx="457200" cy="457200"/>
            <a:chOff x="683735" y="1243886"/>
            <a:chExt cx="457200" cy="4572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1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25"/>
          <p:cNvGrpSpPr/>
          <p:nvPr/>
        </p:nvGrpSpPr>
        <p:grpSpPr>
          <a:xfrm>
            <a:off x="712135" y="2655653"/>
            <a:ext cx="457200" cy="457200"/>
            <a:chOff x="683735" y="1243886"/>
            <a:chExt cx="457200" cy="45720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2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25"/>
          <p:cNvGrpSpPr/>
          <p:nvPr/>
        </p:nvGrpSpPr>
        <p:grpSpPr>
          <a:xfrm>
            <a:off x="712135" y="3733032"/>
            <a:ext cx="457200" cy="457200"/>
            <a:chOff x="683735" y="1243886"/>
            <a:chExt cx="457200" cy="45720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3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25"/>
          <p:cNvGrpSpPr/>
          <p:nvPr/>
        </p:nvGrpSpPr>
        <p:grpSpPr>
          <a:xfrm>
            <a:off x="712135" y="4748877"/>
            <a:ext cx="457200" cy="457200"/>
            <a:chOff x="683735" y="1243886"/>
            <a:chExt cx="457200" cy="457200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4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sp>
        <p:nvSpPr>
          <p:cNvPr id="22" name="Объект 2"/>
          <p:cNvSpPr>
            <a:spLocks noGrp="1"/>
          </p:cNvSpPr>
          <p:nvPr>
            <p:ph sz="half" idx="4294967295"/>
          </p:nvPr>
        </p:nvSpPr>
        <p:spPr>
          <a:xfrm>
            <a:off x="1403336" y="3546134"/>
            <a:ext cx="7305389" cy="830997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Оплата кредита происходит за счет обязательных взносов на капитальный ремонт и не требует дополнительных расходов собственников</a:t>
            </a:r>
          </a:p>
        </p:txBody>
      </p:sp>
      <p:sp>
        <p:nvSpPr>
          <p:cNvPr id="23" name="Объект 2"/>
          <p:cNvSpPr>
            <a:spLocks noGrp="1"/>
          </p:cNvSpPr>
          <p:nvPr>
            <p:ph sz="half" idx="4294967295"/>
          </p:nvPr>
        </p:nvSpPr>
        <p:spPr>
          <a:xfrm>
            <a:off x="1403336" y="2714976"/>
            <a:ext cx="7305390" cy="338554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 период накопления деньги обесцениваются, а стоимость работ растет</a:t>
            </a:r>
          </a:p>
        </p:txBody>
      </p:sp>
      <p:sp>
        <p:nvSpPr>
          <p:cNvPr id="24" name="Объект 2"/>
          <p:cNvSpPr>
            <a:spLocks noGrp="1"/>
          </p:cNvSpPr>
          <p:nvPr>
            <p:ph sz="half" idx="4294967295"/>
          </p:nvPr>
        </p:nvSpPr>
        <p:spPr>
          <a:xfrm>
            <a:off x="1403336" y="4808200"/>
            <a:ext cx="7902875" cy="338554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Платежи по кредиту не увеличиваются со временем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07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8805" y="407314"/>
            <a:ext cx="824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Кто может взять кредит на капитальный ремонт?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805" y="1254148"/>
            <a:ext cx="82483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ваш многоквартирный дом: </a:t>
            </a:r>
          </a:p>
          <a:p>
            <a:pPr marL="285750" lvl="0" indent="-2857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lvl="1" indent="-173038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управляется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товариществом собственников жилья (ТСЖ) или жилищно-строительным кооперативом (ЖСК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6075" lvl="1" indent="-173038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акапливает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средства на капитальный ремонт дома на специальном счете в банке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6075" lvl="1" indent="-173038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акопил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определенную сумму на специальном счете, но ее не достаточно для проведения капитального ремонта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6075" lvl="1" indent="-173038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очет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провести капитальный ремонт ранее срока, указанного в региональной программе капитального ремонта, или нуждается в проведении дополнительных работ по капитальному ремонту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ваше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ТСЖ/ЖСК может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взять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 капитальный ремонт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86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8805" y="407314"/>
            <a:ext cx="824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Контактная информация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8805" y="1792628"/>
            <a:ext cx="82483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Евгения Юнисова: 	8 (495) 737-6255</a:t>
            </a:r>
          </a:p>
          <a:p>
            <a:pPr lvl="0" algn="just">
              <a:spcBef>
                <a:spcPts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Сергей Шиянов: 	8 (925) 542-3237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02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7063" y="450106"/>
            <a:ext cx="8261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каких случаях собственникам помещений в МКД может понадобиться кредит на капитальный ремонт?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25"/>
          <p:cNvGrpSpPr/>
          <p:nvPr/>
        </p:nvGrpSpPr>
        <p:grpSpPr>
          <a:xfrm>
            <a:off x="712135" y="1799068"/>
            <a:ext cx="457200" cy="457200"/>
            <a:chOff x="683735" y="1243886"/>
            <a:chExt cx="457200" cy="45720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1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81519" y="1612170"/>
            <a:ext cx="7397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возникла потребность провести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капитальный ремонт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 наступления срока, установленного региональной программой, а накопленных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средств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 специальном счете недостаточно.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25"/>
          <p:cNvGrpSpPr/>
          <p:nvPr/>
        </p:nvGrpSpPr>
        <p:grpSpPr>
          <a:xfrm>
            <a:off x="712135" y="3160549"/>
            <a:ext cx="457200" cy="457200"/>
            <a:chOff x="683735" y="1243886"/>
            <a:chExt cx="457200" cy="457200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2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281520" y="2973651"/>
            <a:ext cx="739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Если в соответствие с региональной программой наступил срок проведения капитального ремонта, но средств на специальном счете не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достаточно.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oup 25"/>
          <p:cNvGrpSpPr/>
          <p:nvPr/>
        </p:nvGrpSpPr>
        <p:grpSpPr>
          <a:xfrm>
            <a:off x="712135" y="4406153"/>
            <a:ext cx="457200" cy="457200"/>
            <a:chOff x="683735" y="1243886"/>
            <a:chExt cx="457200" cy="457200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3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281519" y="4342366"/>
            <a:ext cx="7405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Если необходимо профинансировать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работы в объёме большем,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чем позволяют накопления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на специальном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счете.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54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10" name="TextBox 209"/>
          <p:cNvSpPr txBox="1"/>
          <p:nvPr/>
        </p:nvSpPr>
        <p:spPr>
          <a:xfrm>
            <a:off x="442763" y="42317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СЖ/ЖК/ЖСК может выступить в роли заемщика по кредиту для финансирования капитального ремонта МКД.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5" name="Group 196"/>
          <p:cNvGrpSpPr/>
          <p:nvPr/>
        </p:nvGrpSpPr>
        <p:grpSpPr>
          <a:xfrm>
            <a:off x="482401" y="1908460"/>
            <a:ext cx="2865266" cy="2626602"/>
            <a:chOff x="328383" y="1292443"/>
            <a:chExt cx="4548041" cy="4169210"/>
          </a:xfrm>
        </p:grpSpPr>
        <p:cxnSp>
          <p:nvCxnSpPr>
            <p:cNvPr id="226" name="AutoShape 36"/>
            <p:cNvCxnSpPr>
              <a:cxnSpLocks noChangeShapeType="1"/>
            </p:cNvCxnSpPr>
            <p:nvPr/>
          </p:nvCxnSpPr>
          <p:spPr bwMode="auto">
            <a:xfrm flipV="1">
              <a:off x="1429439" y="4924594"/>
              <a:ext cx="3444953" cy="53533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251" name="AutoShape 36"/>
            <p:cNvCxnSpPr>
              <a:cxnSpLocks noChangeShapeType="1"/>
            </p:cNvCxnSpPr>
            <p:nvPr/>
          </p:nvCxnSpPr>
          <p:spPr bwMode="auto">
            <a:xfrm flipV="1">
              <a:off x="1435945" y="2176716"/>
              <a:ext cx="3440479" cy="410292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252" name="AutoShape 36"/>
            <p:cNvCxnSpPr>
              <a:cxnSpLocks noChangeShapeType="1"/>
            </p:cNvCxnSpPr>
            <p:nvPr/>
          </p:nvCxnSpPr>
          <p:spPr bwMode="auto">
            <a:xfrm>
              <a:off x="1434561" y="2579996"/>
              <a:ext cx="0" cy="287802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253" name="AutoShape 36"/>
            <p:cNvCxnSpPr>
              <a:cxnSpLocks noChangeShapeType="1"/>
            </p:cNvCxnSpPr>
            <p:nvPr/>
          </p:nvCxnSpPr>
          <p:spPr bwMode="auto">
            <a:xfrm>
              <a:off x="4868992" y="2184864"/>
              <a:ext cx="0" cy="2734569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254" name="AutoShape 36"/>
            <p:cNvCxnSpPr>
              <a:cxnSpLocks noChangeShapeType="1"/>
            </p:cNvCxnSpPr>
            <p:nvPr/>
          </p:nvCxnSpPr>
          <p:spPr bwMode="auto">
            <a:xfrm>
              <a:off x="328383" y="1694779"/>
              <a:ext cx="1106745" cy="894945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274" name="AutoShape 36"/>
            <p:cNvCxnSpPr>
              <a:cxnSpLocks noChangeShapeType="1"/>
            </p:cNvCxnSpPr>
            <p:nvPr/>
          </p:nvCxnSpPr>
          <p:spPr bwMode="auto">
            <a:xfrm>
              <a:off x="329985" y="1691942"/>
              <a:ext cx="0" cy="287802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276" name="AutoShape 36"/>
            <p:cNvCxnSpPr>
              <a:cxnSpLocks noChangeShapeType="1"/>
            </p:cNvCxnSpPr>
            <p:nvPr/>
          </p:nvCxnSpPr>
          <p:spPr bwMode="auto">
            <a:xfrm>
              <a:off x="328545" y="4566708"/>
              <a:ext cx="1106745" cy="894945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289" name="AutoShape 36"/>
            <p:cNvCxnSpPr>
              <a:cxnSpLocks noChangeShapeType="1"/>
            </p:cNvCxnSpPr>
            <p:nvPr/>
          </p:nvCxnSpPr>
          <p:spPr bwMode="auto">
            <a:xfrm flipV="1">
              <a:off x="334287" y="1299420"/>
              <a:ext cx="3447905" cy="391102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290" name="AutoShape 36"/>
            <p:cNvCxnSpPr>
              <a:cxnSpLocks noChangeShapeType="1"/>
            </p:cNvCxnSpPr>
            <p:nvPr/>
          </p:nvCxnSpPr>
          <p:spPr bwMode="auto">
            <a:xfrm>
              <a:off x="3768476" y="1292443"/>
              <a:ext cx="1097280" cy="877824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grpSp>
          <p:nvGrpSpPr>
            <p:cNvPr id="310" name="Group 53"/>
            <p:cNvGrpSpPr/>
            <p:nvPr/>
          </p:nvGrpSpPr>
          <p:grpSpPr>
            <a:xfrm>
              <a:off x="682768" y="2126299"/>
              <a:ext cx="272667" cy="628371"/>
              <a:chOff x="2211716" y="2594719"/>
              <a:chExt cx="272667" cy="628371"/>
            </a:xfrm>
          </p:grpSpPr>
          <p:cxnSp>
            <p:nvCxnSpPr>
              <p:cNvPr id="506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07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08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09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345" name="Group 58"/>
            <p:cNvGrpSpPr/>
            <p:nvPr/>
          </p:nvGrpSpPr>
          <p:grpSpPr>
            <a:xfrm>
              <a:off x="682768" y="2739709"/>
              <a:ext cx="272667" cy="628371"/>
              <a:chOff x="2211716" y="2594719"/>
              <a:chExt cx="272667" cy="628371"/>
            </a:xfrm>
          </p:grpSpPr>
          <p:cxnSp>
            <p:nvCxnSpPr>
              <p:cNvPr id="502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03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04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05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347" name="Group 63"/>
            <p:cNvGrpSpPr/>
            <p:nvPr/>
          </p:nvGrpSpPr>
          <p:grpSpPr>
            <a:xfrm>
              <a:off x="682768" y="3372169"/>
              <a:ext cx="272667" cy="628371"/>
              <a:chOff x="2211716" y="2594719"/>
              <a:chExt cx="272667" cy="628371"/>
            </a:xfrm>
          </p:grpSpPr>
          <p:cxnSp>
            <p:nvCxnSpPr>
              <p:cNvPr id="498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99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00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501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371" name="Group 68"/>
            <p:cNvGrpSpPr/>
            <p:nvPr/>
          </p:nvGrpSpPr>
          <p:grpSpPr>
            <a:xfrm>
              <a:off x="682768" y="4000819"/>
              <a:ext cx="272667" cy="628371"/>
              <a:chOff x="2211716" y="2594719"/>
              <a:chExt cx="272667" cy="628371"/>
            </a:xfrm>
          </p:grpSpPr>
          <p:cxnSp>
            <p:nvCxnSpPr>
              <p:cNvPr id="494" name="AutoShape 36"/>
              <p:cNvCxnSpPr>
                <a:cxnSpLocks noChangeShapeType="1"/>
              </p:cNvCxnSpPr>
              <p:nvPr/>
            </p:nvCxnSpPr>
            <p:spPr bwMode="auto">
              <a:xfrm>
                <a:off x="2211968" y="259471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95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2595876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96" name="AutoShape 36"/>
              <p:cNvCxnSpPr>
                <a:cxnSpLocks noChangeShapeType="1"/>
              </p:cNvCxnSpPr>
              <p:nvPr/>
            </p:nvCxnSpPr>
            <p:spPr bwMode="auto">
              <a:xfrm>
                <a:off x="2211716" y="3007991"/>
                <a:ext cx="270858" cy="21399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97" name="AutoShape 36"/>
              <p:cNvCxnSpPr>
                <a:cxnSpLocks noChangeShapeType="1"/>
              </p:cNvCxnSpPr>
              <p:nvPr/>
            </p:nvCxnSpPr>
            <p:spPr bwMode="auto">
              <a:xfrm>
                <a:off x="2484383" y="2808079"/>
                <a:ext cx="0" cy="415011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cxnSp>
          <p:nvCxnSpPr>
            <p:cNvPr id="375" name="AutoShape 36"/>
            <p:cNvCxnSpPr>
              <a:cxnSpLocks noChangeShapeType="1"/>
            </p:cNvCxnSpPr>
            <p:nvPr/>
          </p:nvCxnSpPr>
          <p:spPr bwMode="auto">
            <a:xfrm flipV="1">
              <a:off x="1429439" y="4703614"/>
              <a:ext cx="3444953" cy="535331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378" name="AutoShape 36"/>
            <p:cNvCxnSpPr>
              <a:cxnSpLocks noChangeShapeType="1"/>
            </p:cNvCxnSpPr>
            <p:nvPr/>
          </p:nvCxnSpPr>
          <p:spPr bwMode="auto">
            <a:xfrm>
              <a:off x="328545" y="4345728"/>
              <a:ext cx="1106745" cy="894945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grpSp>
          <p:nvGrpSpPr>
            <p:cNvPr id="380" name="Group 75"/>
            <p:cNvGrpSpPr/>
            <p:nvPr/>
          </p:nvGrpSpPr>
          <p:grpSpPr>
            <a:xfrm>
              <a:off x="1622635" y="2627205"/>
              <a:ext cx="365047" cy="2390583"/>
              <a:chOff x="3151583" y="2943225"/>
              <a:chExt cx="365047" cy="2390583"/>
            </a:xfrm>
          </p:grpSpPr>
          <p:grpSp>
            <p:nvGrpSpPr>
              <p:cNvPr id="474" name="Group 124"/>
              <p:cNvGrpSpPr/>
              <p:nvPr/>
            </p:nvGrpSpPr>
            <p:grpSpPr>
              <a:xfrm>
                <a:off x="3151583" y="294322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90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9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9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9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475" name="Group 125"/>
              <p:cNvGrpSpPr/>
              <p:nvPr/>
            </p:nvGrpSpPr>
            <p:grpSpPr>
              <a:xfrm>
                <a:off x="3151583" y="354901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8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87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88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89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476" name="Group 135"/>
              <p:cNvGrpSpPr/>
              <p:nvPr/>
            </p:nvGrpSpPr>
            <p:grpSpPr>
              <a:xfrm>
                <a:off x="3151583" y="416623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82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8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8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8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477" name="Group 140"/>
              <p:cNvGrpSpPr/>
              <p:nvPr/>
            </p:nvGrpSpPr>
            <p:grpSpPr>
              <a:xfrm>
                <a:off x="3151583" y="47834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78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79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80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81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381" name="Group 96"/>
            <p:cNvGrpSpPr/>
            <p:nvPr/>
          </p:nvGrpSpPr>
          <p:grpSpPr>
            <a:xfrm>
              <a:off x="4274395" y="2314785"/>
              <a:ext cx="365047" cy="2390583"/>
              <a:chOff x="3151583" y="2943225"/>
              <a:chExt cx="365047" cy="2390583"/>
            </a:xfrm>
          </p:grpSpPr>
          <p:grpSp>
            <p:nvGrpSpPr>
              <p:cNvPr id="454" name="Group 124"/>
              <p:cNvGrpSpPr/>
              <p:nvPr/>
            </p:nvGrpSpPr>
            <p:grpSpPr>
              <a:xfrm>
                <a:off x="3151583" y="294322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70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7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7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7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455" name="Group 125"/>
              <p:cNvGrpSpPr/>
              <p:nvPr/>
            </p:nvGrpSpPr>
            <p:grpSpPr>
              <a:xfrm>
                <a:off x="3151583" y="354901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6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67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68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69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456" name="Group 135"/>
              <p:cNvGrpSpPr/>
              <p:nvPr/>
            </p:nvGrpSpPr>
            <p:grpSpPr>
              <a:xfrm>
                <a:off x="3151583" y="416623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62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6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6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6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457" name="Group 140"/>
              <p:cNvGrpSpPr/>
              <p:nvPr/>
            </p:nvGrpSpPr>
            <p:grpSpPr>
              <a:xfrm>
                <a:off x="3151583" y="47834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58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59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60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61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382" name="Group 117"/>
            <p:cNvGrpSpPr/>
            <p:nvPr/>
          </p:nvGrpSpPr>
          <p:grpSpPr>
            <a:xfrm>
              <a:off x="2262715" y="2558625"/>
              <a:ext cx="365047" cy="1773363"/>
              <a:chOff x="3829763" y="2882265"/>
              <a:chExt cx="365047" cy="1773363"/>
            </a:xfrm>
          </p:grpSpPr>
          <p:grpSp>
            <p:nvGrpSpPr>
              <p:cNvPr id="439" name="Group 124"/>
              <p:cNvGrpSpPr/>
              <p:nvPr/>
            </p:nvGrpSpPr>
            <p:grpSpPr>
              <a:xfrm>
                <a:off x="3829763" y="288226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50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5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5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5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440" name="Group 125"/>
              <p:cNvGrpSpPr/>
              <p:nvPr/>
            </p:nvGrpSpPr>
            <p:grpSpPr>
              <a:xfrm>
                <a:off x="3829763" y="34880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46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47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48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49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441" name="Group 135"/>
              <p:cNvGrpSpPr/>
              <p:nvPr/>
            </p:nvGrpSpPr>
            <p:grpSpPr>
              <a:xfrm>
                <a:off x="3829763" y="410527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42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4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4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4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383" name="Group 133"/>
            <p:cNvGrpSpPr/>
            <p:nvPr/>
          </p:nvGrpSpPr>
          <p:grpSpPr>
            <a:xfrm>
              <a:off x="2151507" y="4406891"/>
              <a:ext cx="579151" cy="713959"/>
              <a:chOff x="3718555" y="4715291"/>
              <a:chExt cx="579151" cy="713959"/>
            </a:xfrm>
          </p:grpSpPr>
          <p:cxnSp>
            <p:nvCxnSpPr>
              <p:cNvPr id="436" name="AutoShape 36"/>
              <p:cNvCxnSpPr>
                <a:cxnSpLocks noChangeShapeType="1"/>
              </p:cNvCxnSpPr>
              <p:nvPr/>
            </p:nvCxnSpPr>
            <p:spPr bwMode="auto">
              <a:xfrm>
                <a:off x="3733129" y="4785776"/>
                <a:ext cx="0" cy="643474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37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718555" y="4716780"/>
                <a:ext cx="579151" cy="72390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38" name="AutoShape 36"/>
              <p:cNvCxnSpPr>
                <a:cxnSpLocks noChangeShapeType="1"/>
              </p:cNvCxnSpPr>
              <p:nvPr/>
            </p:nvCxnSpPr>
            <p:spPr bwMode="auto">
              <a:xfrm>
                <a:off x="4287484" y="4715291"/>
                <a:ext cx="0" cy="630139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385" name="Group 137"/>
            <p:cNvGrpSpPr/>
            <p:nvPr/>
          </p:nvGrpSpPr>
          <p:grpSpPr>
            <a:xfrm>
              <a:off x="2925655" y="2482425"/>
              <a:ext cx="365047" cy="2390583"/>
              <a:chOff x="3151583" y="2943225"/>
              <a:chExt cx="365047" cy="2390583"/>
            </a:xfrm>
          </p:grpSpPr>
          <p:grpSp>
            <p:nvGrpSpPr>
              <p:cNvPr id="416" name="Group 124"/>
              <p:cNvGrpSpPr/>
              <p:nvPr/>
            </p:nvGrpSpPr>
            <p:grpSpPr>
              <a:xfrm>
                <a:off x="3151583" y="294322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32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33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34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35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417" name="Group 125"/>
              <p:cNvGrpSpPr/>
              <p:nvPr/>
            </p:nvGrpSpPr>
            <p:grpSpPr>
              <a:xfrm>
                <a:off x="3151583" y="354901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28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29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30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31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418" name="Group 135"/>
              <p:cNvGrpSpPr/>
              <p:nvPr/>
            </p:nvGrpSpPr>
            <p:grpSpPr>
              <a:xfrm>
                <a:off x="3151583" y="416623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24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25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26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27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  <p:grpSp>
            <p:nvGrpSpPr>
              <p:cNvPr id="419" name="Group 140"/>
              <p:cNvGrpSpPr/>
              <p:nvPr/>
            </p:nvGrpSpPr>
            <p:grpSpPr>
              <a:xfrm>
                <a:off x="3151583" y="4783455"/>
                <a:ext cx="365047" cy="550353"/>
                <a:chOff x="3151583" y="3004185"/>
                <a:chExt cx="365047" cy="550353"/>
              </a:xfrm>
            </p:grpSpPr>
            <p:cxnSp>
              <p:nvCxnSpPr>
                <p:cNvPr id="420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154009" y="3040796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21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5393" y="3004185"/>
                  <a:ext cx="349824" cy="41719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22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51583" y="3511004"/>
                  <a:ext cx="365047" cy="4353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  <p:cxnSp>
              <p:nvCxnSpPr>
                <p:cNvPr id="423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3510244" y="3004601"/>
                  <a:ext cx="0" cy="510124"/>
                </a:xfrm>
                <a:prstGeom prst="straightConnector1">
                  <a:avLst/>
                </a:prstGeom>
                <a:noFill/>
                <a:ln w="9525" cmpd="sng">
                  <a:solidFill>
                    <a:schemeClr val="tx1"/>
                  </a:solidFill>
                  <a:prstDash val="solid"/>
                  <a:round/>
                  <a:headEnd type="none"/>
                  <a:tailEnd type="none" w="med" len="med"/>
                </a:ln>
              </p:spPr>
            </p:cxnSp>
          </p:grpSp>
        </p:grpSp>
        <p:grpSp>
          <p:nvGrpSpPr>
            <p:cNvPr id="388" name="Group 124"/>
            <p:cNvGrpSpPr/>
            <p:nvPr/>
          </p:nvGrpSpPr>
          <p:grpSpPr>
            <a:xfrm>
              <a:off x="3596215" y="2406225"/>
              <a:ext cx="365047" cy="550353"/>
              <a:chOff x="3151583" y="3004185"/>
              <a:chExt cx="365047" cy="550353"/>
            </a:xfrm>
          </p:grpSpPr>
          <p:cxnSp>
            <p:nvCxnSpPr>
              <p:cNvPr id="412" name="AutoShape 36"/>
              <p:cNvCxnSpPr>
                <a:cxnSpLocks noChangeShapeType="1"/>
              </p:cNvCxnSpPr>
              <p:nvPr/>
            </p:nvCxnSpPr>
            <p:spPr bwMode="auto">
              <a:xfrm>
                <a:off x="3154009" y="3040796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13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5393" y="3004185"/>
                <a:ext cx="349824" cy="4171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14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1583" y="3511004"/>
                <a:ext cx="365047" cy="4353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15" name="AutoShape 36"/>
              <p:cNvCxnSpPr>
                <a:cxnSpLocks noChangeShapeType="1"/>
              </p:cNvCxnSpPr>
              <p:nvPr/>
            </p:nvCxnSpPr>
            <p:spPr bwMode="auto">
              <a:xfrm>
                <a:off x="3510244" y="3004601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389" name="Group 125"/>
            <p:cNvGrpSpPr/>
            <p:nvPr/>
          </p:nvGrpSpPr>
          <p:grpSpPr>
            <a:xfrm>
              <a:off x="3596215" y="3012015"/>
              <a:ext cx="365047" cy="550353"/>
              <a:chOff x="3151583" y="3004185"/>
              <a:chExt cx="365047" cy="550353"/>
            </a:xfrm>
          </p:grpSpPr>
          <p:cxnSp>
            <p:nvCxnSpPr>
              <p:cNvPr id="408" name="AutoShape 36"/>
              <p:cNvCxnSpPr>
                <a:cxnSpLocks noChangeShapeType="1"/>
              </p:cNvCxnSpPr>
              <p:nvPr/>
            </p:nvCxnSpPr>
            <p:spPr bwMode="auto">
              <a:xfrm>
                <a:off x="3154009" y="3040796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09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5393" y="3004185"/>
                <a:ext cx="349824" cy="4171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10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1583" y="3511004"/>
                <a:ext cx="365047" cy="4353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11" name="AutoShape 36"/>
              <p:cNvCxnSpPr>
                <a:cxnSpLocks noChangeShapeType="1"/>
              </p:cNvCxnSpPr>
              <p:nvPr/>
            </p:nvCxnSpPr>
            <p:spPr bwMode="auto">
              <a:xfrm>
                <a:off x="3510244" y="3004601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390" name="Group 135"/>
            <p:cNvGrpSpPr/>
            <p:nvPr/>
          </p:nvGrpSpPr>
          <p:grpSpPr>
            <a:xfrm>
              <a:off x="3596215" y="3629235"/>
              <a:ext cx="365047" cy="550353"/>
              <a:chOff x="3151583" y="3004185"/>
              <a:chExt cx="365047" cy="550353"/>
            </a:xfrm>
          </p:grpSpPr>
          <p:cxnSp>
            <p:nvCxnSpPr>
              <p:cNvPr id="404" name="AutoShape 36"/>
              <p:cNvCxnSpPr>
                <a:cxnSpLocks noChangeShapeType="1"/>
              </p:cNvCxnSpPr>
              <p:nvPr/>
            </p:nvCxnSpPr>
            <p:spPr bwMode="auto">
              <a:xfrm>
                <a:off x="3154009" y="3040796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05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5393" y="3004185"/>
                <a:ext cx="349824" cy="41719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06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151583" y="3511004"/>
                <a:ext cx="365047" cy="4353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07" name="AutoShape 36"/>
              <p:cNvCxnSpPr>
                <a:cxnSpLocks noChangeShapeType="1"/>
              </p:cNvCxnSpPr>
              <p:nvPr/>
            </p:nvCxnSpPr>
            <p:spPr bwMode="auto">
              <a:xfrm>
                <a:off x="3510244" y="3004601"/>
                <a:ext cx="0" cy="510124"/>
              </a:xfrm>
              <a:prstGeom prst="straightConnector1">
                <a:avLst/>
              </a:prstGeom>
              <a:noFill/>
              <a:ln w="9525" cmpd="sng">
                <a:solidFill>
                  <a:schemeClr val="tx1"/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grpSp>
          <p:nvGrpSpPr>
            <p:cNvPr id="391" name="Group 173"/>
            <p:cNvGrpSpPr/>
            <p:nvPr/>
          </p:nvGrpSpPr>
          <p:grpSpPr>
            <a:xfrm>
              <a:off x="3492627" y="4208771"/>
              <a:ext cx="579151" cy="713959"/>
              <a:chOff x="3718555" y="4715291"/>
              <a:chExt cx="579151" cy="713959"/>
            </a:xfrm>
          </p:grpSpPr>
          <p:cxnSp>
            <p:nvCxnSpPr>
              <p:cNvPr id="401" name="AutoShape 36"/>
              <p:cNvCxnSpPr>
                <a:cxnSpLocks noChangeShapeType="1"/>
              </p:cNvCxnSpPr>
              <p:nvPr/>
            </p:nvCxnSpPr>
            <p:spPr bwMode="auto">
              <a:xfrm>
                <a:off x="3733129" y="4785776"/>
                <a:ext cx="0" cy="643474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02" name="AutoShape 36"/>
              <p:cNvCxnSpPr>
                <a:cxnSpLocks noChangeShapeType="1"/>
              </p:cNvCxnSpPr>
              <p:nvPr/>
            </p:nvCxnSpPr>
            <p:spPr bwMode="auto">
              <a:xfrm flipV="1">
                <a:off x="3718555" y="4716780"/>
                <a:ext cx="579151" cy="72390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  <p:cxnSp>
            <p:nvCxnSpPr>
              <p:cNvPr id="403" name="AutoShape 36"/>
              <p:cNvCxnSpPr>
                <a:cxnSpLocks noChangeShapeType="1"/>
              </p:cNvCxnSpPr>
              <p:nvPr/>
            </p:nvCxnSpPr>
            <p:spPr bwMode="auto">
              <a:xfrm>
                <a:off x="4287484" y="4715291"/>
                <a:ext cx="0" cy="630139"/>
              </a:xfrm>
              <a:prstGeom prst="straightConnector1">
                <a:avLst/>
              </a:prstGeom>
              <a:noFill/>
              <a:ln w="3810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/>
                <a:tailEnd type="none" w="med" len="med"/>
              </a:ln>
            </p:spPr>
          </p:cxnSp>
        </p:grpSp>
        <p:cxnSp>
          <p:nvCxnSpPr>
            <p:cNvPr id="392" name="AutoShape 36"/>
            <p:cNvCxnSpPr>
              <a:cxnSpLocks noChangeShapeType="1"/>
            </p:cNvCxnSpPr>
            <p:nvPr/>
          </p:nvCxnSpPr>
          <p:spPr bwMode="auto">
            <a:xfrm flipV="1">
              <a:off x="1870285" y="1413720"/>
              <a:ext cx="1340228" cy="159828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393" name="AutoShape 36"/>
            <p:cNvCxnSpPr>
              <a:cxnSpLocks noChangeShapeType="1"/>
            </p:cNvCxnSpPr>
            <p:nvPr/>
          </p:nvCxnSpPr>
          <p:spPr bwMode="auto">
            <a:xfrm flipV="1">
              <a:off x="2281765" y="1764240"/>
              <a:ext cx="1340228" cy="159828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394" name="AutoShape 36"/>
            <p:cNvCxnSpPr>
              <a:cxnSpLocks noChangeShapeType="1"/>
            </p:cNvCxnSpPr>
            <p:nvPr/>
          </p:nvCxnSpPr>
          <p:spPr bwMode="auto">
            <a:xfrm>
              <a:off x="1867623" y="1572859"/>
              <a:ext cx="426129" cy="35140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395" name="AutoShape 36"/>
            <p:cNvCxnSpPr>
              <a:cxnSpLocks noChangeShapeType="1"/>
            </p:cNvCxnSpPr>
            <p:nvPr/>
          </p:nvCxnSpPr>
          <p:spPr bwMode="auto">
            <a:xfrm>
              <a:off x="3201123" y="1412839"/>
              <a:ext cx="423589" cy="364101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396" name="AutoShape 36"/>
            <p:cNvCxnSpPr>
              <a:cxnSpLocks noChangeShapeType="1"/>
            </p:cNvCxnSpPr>
            <p:nvPr/>
          </p:nvCxnSpPr>
          <p:spPr bwMode="auto">
            <a:xfrm>
              <a:off x="1868901" y="1574156"/>
              <a:ext cx="0" cy="472024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397" name="AutoShape 36"/>
            <p:cNvCxnSpPr>
              <a:cxnSpLocks noChangeShapeType="1"/>
            </p:cNvCxnSpPr>
            <p:nvPr/>
          </p:nvCxnSpPr>
          <p:spPr bwMode="auto">
            <a:xfrm>
              <a:off x="2272761" y="1924676"/>
              <a:ext cx="0" cy="426304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398" name="AutoShape 36"/>
            <p:cNvCxnSpPr>
              <a:cxnSpLocks noChangeShapeType="1"/>
            </p:cNvCxnSpPr>
            <p:nvPr/>
          </p:nvCxnSpPr>
          <p:spPr bwMode="auto">
            <a:xfrm>
              <a:off x="1867032" y="2030940"/>
              <a:ext cx="405082" cy="320040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399" name="AutoShape 36"/>
            <p:cNvCxnSpPr>
              <a:cxnSpLocks noChangeShapeType="1"/>
            </p:cNvCxnSpPr>
            <p:nvPr/>
          </p:nvCxnSpPr>
          <p:spPr bwMode="auto">
            <a:xfrm>
              <a:off x="3611341" y="1782020"/>
              <a:ext cx="0" cy="408940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  <p:cxnSp>
          <p:nvCxnSpPr>
            <p:cNvPr id="400" name="AutoShape 36"/>
            <p:cNvCxnSpPr>
              <a:cxnSpLocks noChangeShapeType="1"/>
            </p:cNvCxnSpPr>
            <p:nvPr/>
          </p:nvCxnSpPr>
          <p:spPr bwMode="auto">
            <a:xfrm flipV="1">
              <a:off x="2274145" y="2198580"/>
              <a:ext cx="1340228" cy="159828"/>
            </a:xfrm>
            <a:prstGeom prst="straightConnector1">
              <a:avLst/>
            </a:prstGeom>
            <a:noFill/>
            <a:ln w="15875" cmpd="sng">
              <a:solidFill>
                <a:schemeClr val="tx1"/>
              </a:solidFill>
              <a:prstDash val="solid"/>
              <a:round/>
              <a:headEnd type="none"/>
              <a:tailEnd type="none" w="med" len="med"/>
            </a:ln>
          </p:spPr>
        </p:cxnSp>
      </p:grpSp>
      <p:pic>
        <p:nvPicPr>
          <p:cNvPr id="528" name="Picture 2" descr="C:\Users\EYakubov\AppData\Local\Microsoft\Windows\Temporary Internet Files\Content.IE5\E6PT8NOW\MC90044038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714" y="2385200"/>
            <a:ext cx="1926920" cy="192692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529" name="TextBox 528"/>
          <p:cNvSpPr txBox="1"/>
          <p:nvPr/>
        </p:nvSpPr>
        <p:spPr>
          <a:xfrm>
            <a:off x="6836742" y="4436099"/>
            <a:ext cx="1801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Банк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3" name="Rectangle 532"/>
          <p:cNvSpPr/>
          <p:nvPr/>
        </p:nvSpPr>
        <p:spPr bwMode="auto">
          <a:xfrm>
            <a:off x="4455285" y="2385200"/>
            <a:ext cx="1339120" cy="19269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534" name="TextBox 533"/>
          <p:cNvSpPr txBox="1"/>
          <p:nvPr/>
        </p:nvSpPr>
        <p:spPr>
          <a:xfrm>
            <a:off x="4531486" y="3228993"/>
            <a:ext cx="1186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ТСЖ/ЖСК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5" name="Straight Connector 534"/>
          <p:cNvCxnSpPr/>
          <p:nvPr/>
        </p:nvCxnSpPr>
        <p:spPr bwMode="auto">
          <a:xfrm>
            <a:off x="5806340" y="3368844"/>
            <a:ext cx="9144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536" name="Straight Connector 535"/>
          <p:cNvCxnSpPr/>
          <p:nvPr/>
        </p:nvCxnSpPr>
        <p:spPr bwMode="auto">
          <a:xfrm flipV="1">
            <a:off x="3537599" y="3365479"/>
            <a:ext cx="9144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831702" y="2924550"/>
            <a:ext cx="862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8" name="TextBox 537"/>
          <p:cNvSpPr txBox="1"/>
          <p:nvPr/>
        </p:nvSpPr>
        <p:spPr>
          <a:xfrm>
            <a:off x="3323704" y="2234134"/>
            <a:ext cx="12527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Капи-тальный ремонт МКД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27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428325" y="1122610"/>
            <a:ext cx="8249920" cy="9651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28325" y="2980078"/>
            <a:ext cx="8249920" cy="2554545"/>
          </a:xfrm>
          <a:prstGeom prst="rect">
            <a:avLst/>
          </a:prstGeom>
          <a:solidFill>
            <a:srgbClr val="FBE6CB"/>
          </a:solidFill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 специальному счету могут совершаться следующие операции:</a:t>
            </a:r>
          </a:p>
          <a:p>
            <a:pPr marL="285750" indent="-285750" algn="just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списание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денежных средств в </a:t>
            </a:r>
            <a:r>
              <a:rPr lang="ru-RU" sz="1600" b="1" u="sng" dirty="0">
                <a:latin typeface="Arial" pitchFamily="34" charset="0"/>
                <a:cs typeface="Arial" pitchFamily="34" charset="0"/>
              </a:rPr>
              <a:t>счет погашения кредитов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займов, полученных на оплату услуг и (или)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работ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 капитальному ремонту общего имущества в МКД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],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u="sng" dirty="0">
                <a:latin typeface="Arial" pitchFamily="34" charset="0"/>
                <a:cs typeface="Arial" pitchFamily="34" charset="0"/>
              </a:rPr>
              <a:t>уплату процентов за пользование такими кредитами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займами, оплату расходов на получение гарантий и поручительств по таким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кредитам, займам;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6113" y="2255913"/>
            <a:ext cx="4430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Часть 1 статья 177 Жилищного Кодекса РФ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245" y="1180707"/>
            <a:ext cx="800608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Выплата кредита, полученного на проведение капитального ремонта МКД, может осуществляться за счет средств на специальном счете.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25" y="411517"/>
            <a:ext cx="824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За счет чего выплачивать кредит?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1840565" y="2112406"/>
            <a:ext cx="607995" cy="869409"/>
          </a:xfrm>
          <a:prstGeom prst="downArrow">
            <a:avLst/>
          </a:prstGeom>
          <a:solidFill>
            <a:srgbClr val="FFCC99"/>
          </a:solidFill>
          <a:ln w="9525" cap="flat" cmpd="sng" algn="ctr">
            <a:solidFill>
              <a:srgbClr val="FF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6767362" y="2112406"/>
            <a:ext cx="607995" cy="869409"/>
          </a:xfrm>
          <a:prstGeom prst="downArrow">
            <a:avLst/>
          </a:prstGeom>
          <a:solidFill>
            <a:srgbClr val="FFCC99"/>
          </a:solidFill>
          <a:ln w="9525" cap="flat" cmpd="sng" algn="ctr">
            <a:solidFill>
              <a:srgbClr val="FF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73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2810" y="484675"/>
            <a:ext cx="7920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Схема получения кредита на капитальный ремонт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/>
          <p:nvPr/>
        </p:nvCxnSpPr>
        <p:spPr bwMode="auto">
          <a:xfrm>
            <a:off x="8016775" y="4659700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6" name="Elbow Connector 155"/>
          <p:cNvCxnSpPr/>
          <p:nvPr/>
        </p:nvCxnSpPr>
        <p:spPr bwMode="auto">
          <a:xfrm>
            <a:off x="8029476" y="4781918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39" name="Elbow Connector 38"/>
          <p:cNvCxnSpPr/>
          <p:nvPr/>
        </p:nvCxnSpPr>
        <p:spPr bwMode="auto">
          <a:xfrm>
            <a:off x="8016775" y="4804075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152818" y="2722385"/>
            <a:ext cx="1704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sz="12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Источник погашения кредита</a:t>
            </a:r>
            <a:endParaRPr lang="en-US" sz="12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472400" y="3584515"/>
            <a:ext cx="2153012" cy="830997"/>
          </a:xfrm>
          <a:prstGeom prst="rect">
            <a:avLst/>
          </a:prstGeom>
          <a:solidFill>
            <a:srgbClr val="AEC363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ТСЖ/ЖСК 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(владелец спец. счета и заемщик)</a:t>
            </a:r>
            <a:endParaRPr lang="en-US" sz="1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409476" y="2794010"/>
            <a:ext cx="1418828" cy="165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Банк</a:t>
            </a:r>
          </a:p>
          <a:p>
            <a:pPr algn="ctr">
              <a:buFontTx/>
              <a:buNone/>
              <a:defRPr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(держатель спец. счета и кредитор)</a:t>
            </a: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AutoShape 36"/>
          <p:cNvCxnSpPr>
            <a:cxnSpLocks noChangeShapeType="1"/>
          </p:cNvCxnSpPr>
          <p:nvPr/>
        </p:nvCxnSpPr>
        <p:spPr bwMode="auto">
          <a:xfrm>
            <a:off x="2085876" y="4084628"/>
            <a:ext cx="1143000" cy="1588"/>
          </a:xfrm>
          <a:prstGeom prst="straightConnector1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 type="triangle" w="med" len="med"/>
          </a:ln>
        </p:spPr>
      </p:cxnSp>
      <p:cxnSp>
        <p:nvCxnSpPr>
          <p:cNvPr id="44" name="AutoShape 36"/>
          <p:cNvCxnSpPr>
            <a:cxnSpLocks noChangeShapeType="1"/>
          </p:cNvCxnSpPr>
          <p:nvPr/>
        </p:nvCxnSpPr>
        <p:spPr bwMode="auto">
          <a:xfrm rot="10800000">
            <a:off x="2042220" y="3852852"/>
            <a:ext cx="1186656" cy="3175"/>
          </a:xfrm>
          <a:prstGeom prst="straightConnector1">
            <a:avLst/>
          </a:prstGeom>
          <a:noFill/>
          <a:ln w="22225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</p:cxn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1867436" y="2701852"/>
            <a:ext cx="1604964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173038" indent="-173038">
              <a:buFont typeface="Wingdings" pitchFamily="2" charset="2"/>
              <a:buChar char="§"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Взносы на спец. счет</a:t>
            </a:r>
          </a:p>
          <a:p>
            <a:pPr marL="173038" indent="-173038">
              <a:buFont typeface="Wingdings" pitchFamily="2" charset="2"/>
              <a:buChar char="§"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Погашение кредита со спец. счета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2162076" y="4133396"/>
            <a:ext cx="9143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Кредит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3533676" y="4008428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3533676" y="4008428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282716" y="3645940"/>
            <a:ext cx="1648459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Подрядчик </a:t>
            </a:r>
            <a:endParaRPr lang="en-US" sz="1600" b="1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AutoShape 36"/>
          <p:cNvCxnSpPr>
            <a:cxnSpLocks noChangeShapeType="1"/>
          </p:cNvCxnSpPr>
          <p:nvPr/>
        </p:nvCxnSpPr>
        <p:spPr bwMode="auto">
          <a:xfrm>
            <a:off x="5759786" y="4086216"/>
            <a:ext cx="1430282" cy="0"/>
          </a:xfrm>
          <a:prstGeom prst="straightConnector1">
            <a:avLst/>
          </a:prstGeom>
          <a:noFill/>
          <a:ln w="22225">
            <a:solidFill>
              <a:srgbClr val="008000"/>
            </a:solidFill>
            <a:prstDash val="solid"/>
            <a:round/>
            <a:headEnd/>
            <a:tailEnd type="triangle" w="med" len="med"/>
          </a:ln>
        </p:spPr>
      </p:cxn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762991" y="4133396"/>
            <a:ext cx="1361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Оплата услуг за счет кредита 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434108" y="1632053"/>
            <a:ext cx="2148840" cy="797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t" anchorCtr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Собственники помещений в МКД</a:t>
            </a: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3914676" y="213497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4219476" y="213497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4524276" y="213497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4829076" y="2134973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62" name="AutoShape 36"/>
          <p:cNvCxnSpPr>
            <a:cxnSpLocks noChangeShapeType="1"/>
          </p:cNvCxnSpPr>
          <p:nvPr/>
        </p:nvCxnSpPr>
        <p:spPr bwMode="auto">
          <a:xfrm rot="5400000">
            <a:off x="3436205" y="295183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63" name="AutoShape 36"/>
          <p:cNvCxnSpPr>
            <a:cxnSpLocks noChangeShapeType="1"/>
          </p:cNvCxnSpPr>
          <p:nvPr/>
        </p:nvCxnSpPr>
        <p:spPr bwMode="auto">
          <a:xfrm rot="5400000">
            <a:off x="3739417" y="295183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64" name="AutoShape 36"/>
          <p:cNvCxnSpPr>
            <a:cxnSpLocks noChangeShapeType="1"/>
          </p:cNvCxnSpPr>
          <p:nvPr/>
        </p:nvCxnSpPr>
        <p:spPr bwMode="auto">
          <a:xfrm rot="5400000">
            <a:off x="4045011" y="295183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65" name="AutoShape 36"/>
          <p:cNvCxnSpPr>
            <a:cxnSpLocks noChangeShapeType="1"/>
          </p:cNvCxnSpPr>
          <p:nvPr/>
        </p:nvCxnSpPr>
        <p:spPr bwMode="auto">
          <a:xfrm rot="5400000">
            <a:off x="4349017" y="2951837"/>
            <a:ext cx="118872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66" name="TextBox 46"/>
          <p:cNvSpPr txBox="1"/>
          <p:nvPr/>
        </p:nvSpPr>
        <p:spPr>
          <a:xfrm>
            <a:off x="3458270" y="2673453"/>
            <a:ext cx="2148840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Обязательные взносы на кап. ремонт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3724175" y="368809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3933062" y="391669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rot="5400000" flipH="1" flipV="1">
            <a:off x="3894962" y="3801596"/>
            <a:ext cx="76200" cy="1588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5400000" flipH="1" flipV="1">
            <a:off x="3780662" y="3992890"/>
            <a:ext cx="304800" cy="1588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3933062" y="391669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499296" y="3341635"/>
            <a:ext cx="1989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Договор на проведение к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ап. ремонта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AutoShape 36"/>
          <p:cNvCxnSpPr>
            <a:cxnSpLocks noChangeShapeType="1"/>
          </p:cNvCxnSpPr>
          <p:nvPr/>
        </p:nvCxnSpPr>
        <p:spPr bwMode="auto">
          <a:xfrm flipH="1">
            <a:off x="5791260" y="3856027"/>
            <a:ext cx="1303625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</p:cxnSp>
      <p:cxnSp>
        <p:nvCxnSpPr>
          <p:cNvPr id="82" name="AutoShape 36"/>
          <p:cNvCxnSpPr>
            <a:cxnSpLocks noChangeShapeType="1"/>
          </p:cNvCxnSpPr>
          <p:nvPr/>
        </p:nvCxnSpPr>
        <p:spPr bwMode="auto">
          <a:xfrm rot="16200000" flipH="1" flipV="1">
            <a:off x="5858584" y="2714431"/>
            <a:ext cx="0" cy="466344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83" name="AutoShape 36"/>
          <p:cNvCxnSpPr>
            <a:cxnSpLocks noChangeShapeType="1"/>
          </p:cNvCxnSpPr>
          <p:nvPr/>
        </p:nvCxnSpPr>
        <p:spPr bwMode="auto">
          <a:xfrm flipH="1">
            <a:off x="6089045" y="2708281"/>
            <a:ext cx="2737" cy="481969"/>
          </a:xfrm>
          <a:prstGeom prst="straightConnector1">
            <a:avLst/>
          </a:prstGeom>
          <a:noFill/>
          <a:ln w="9525" cmpd="sng">
            <a:solidFill>
              <a:srgbClr val="FF0000"/>
            </a:solidFill>
            <a:prstDash val="solid"/>
            <a:round/>
            <a:headEnd/>
            <a:tailEnd type="none" w="med" len="med"/>
          </a:ln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7606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2650" y="466105"/>
            <a:ext cx="7920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Кредит на капитальный ремонт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/>
          <p:nvPr/>
        </p:nvCxnSpPr>
        <p:spPr bwMode="auto">
          <a:xfrm>
            <a:off x="8016775" y="4659700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6" name="Elbow Connector 155"/>
          <p:cNvCxnSpPr/>
          <p:nvPr/>
        </p:nvCxnSpPr>
        <p:spPr bwMode="auto">
          <a:xfrm>
            <a:off x="8029476" y="4781918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39" name="Elbow Connector 38"/>
          <p:cNvCxnSpPr/>
          <p:nvPr/>
        </p:nvCxnSpPr>
        <p:spPr bwMode="auto">
          <a:xfrm>
            <a:off x="8016775" y="4804075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1287091" y="2726917"/>
            <a:ext cx="7404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Источником погашения кредита являются взносы собственников на капитальный ремонт, поступающие на специальный счет.</a:t>
            </a:r>
            <a:endParaRPr lang="ru-RU" sz="16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7" name="Group 25"/>
          <p:cNvGrpSpPr/>
          <p:nvPr/>
        </p:nvGrpSpPr>
        <p:grpSpPr>
          <a:xfrm>
            <a:off x="712135" y="1517118"/>
            <a:ext cx="457200" cy="457200"/>
            <a:chOff x="683735" y="1243886"/>
            <a:chExt cx="457200" cy="457200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1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51" name="Group 25"/>
          <p:cNvGrpSpPr/>
          <p:nvPr/>
        </p:nvGrpSpPr>
        <p:grpSpPr>
          <a:xfrm>
            <a:off x="712135" y="2790704"/>
            <a:ext cx="457200" cy="457200"/>
            <a:chOff x="683735" y="1243886"/>
            <a:chExt cx="457200" cy="457200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2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73" name="Group 25"/>
          <p:cNvGrpSpPr/>
          <p:nvPr/>
        </p:nvGrpSpPr>
        <p:grpSpPr>
          <a:xfrm>
            <a:off x="712135" y="4004905"/>
            <a:ext cx="457200" cy="457200"/>
            <a:chOff x="683735" y="1243886"/>
            <a:chExt cx="457200" cy="457200"/>
          </a:xfrm>
        </p:grpSpPr>
        <p:sp>
          <p:nvSpPr>
            <p:cNvPr id="75" name="Rounded Rectangle 74"/>
            <p:cNvSpPr/>
            <p:nvPr/>
          </p:nvSpPr>
          <p:spPr bwMode="auto">
            <a:xfrm>
              <a:off x="683735" y="1243886"/>
              <a:ext cx="457200" cy="45720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93895" y="1303209"/>
              <a:ext cx="436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600" b="1" dirty="0" smtClean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3</a:t>
              </a:r>
              <a:endParaRPr lang="en-US" sz="16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87091" y="1453331"/>
            <a:ext cx="7404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ТСЖ/ЖСК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выступает в роли заемщика на основании решений и от лица собственников помещений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МКД.</a:t>
            </a:r>
            <a:endParaRPr lang="en-US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1287091" y="4064228"/>
            <a:ext cx="7404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на капитальный ремонт предоставляется без залога.</a:t>
            </a:r>
            <a:endParaRPr lang="ru-RU" sz="16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02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7041" y="309269"/>
            <a:ext cx="8249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Пример: расчет суммы кредита исходя из размера минимального взноса на капитальный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ремонт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г. Москва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66642" y="4764457"/>
            <a:ext cx="2528398" cy="509057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66642" y="3978033"/>
            <a:ext cx="2528398" cy="694944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3342" y="4033118"/>
            <a:ext cx="2094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Процентная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ставка по кредиту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04401" y="4849708"/>
            <a:ext cx="1452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Срок кредита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966642" y="1890415"/>
            <a:ext cx="2528398" cy="938676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22522" y="1944255"/>
            <a:ext cx="2416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Обязательный ежемесячный взнос на кап.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ремонт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3606" y="2197431"/>
            <a:ext cx="142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15,00 руб./м</a:t>
            </a:r>
            <a:r>
              <a:rPr lang="ru-RU" sz="16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83606" y="4820833"/>
            <a:ext cx="87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5 лет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3606" y="4088853"/>
            <a:ext cx="1307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15%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год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83606" y="1184066"/>
            <a:ext cx="1140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5 000 м</a:t>
            </a:r>
            <a:r>
              <a:rPr lang="ru-RU" sz="1600" kern="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16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ight Brace 34"/>
          <p:cNvSpPr/>
          <p:nvPr/>
        </p:nvSpPr>
        <p:spPr bwMode="auto">
          <a:xfrm>
            <a:off x="4496219" y="1128469"/>
            <a:ext cx="962526" cy="4897695"/>
          </a:xfrm>
          <a:prstGeom prst="rightBrace">
            <a:avLst/>
          </a:prstGeom>
          <a:noFill/>
          <a:ln w="22225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966642" y="1096745"/>
            <a:ext cx="2528398" cy="670321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2384" y="1139518"/>
            <a:ext cx="231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Площадь помещений в МКД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66642" y="2918690"/>
            <a:ext cx="2528398" cy="938676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49524" y="2972530"/>
            <a:ext cx="2362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Совокупный ежемесячный платеж в фонд кап. ремонта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83606" y="3141751"/>
            <a:ext cx="1343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75 000 руб.</a:t>
            </a:r>
            <a:endParaRPr lang="ru-RU" sz="16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822290" y="3108216"/>
            <a:ext cx="1475755" cy="938676"/>
          </a:xfrm>
          <a:prstGeom prst="rect">
            <a:avLst/>
          </a:prstGeom>
          <a:solidFill>
            <a:srgbClr val="FFC000"/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931461" y="3285167"/>
            <a:ext cx="1257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3 152 594 руб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80000" y="2905080"/>
            <a:ext cx="1725485" cy="58477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Максимальный размер кредита</a:t>
            </a:r>
            <a:endParaRPr lang="en-US" sz="1600" dirty="0"/>
          </a:p>
        </p:txBody>
      </p:sp>
      <p:cxnSp>
        <p:nvCxnSpPr>
          <p:cNvPr id="55" name="Straight Connector 54"/>
          <p:cNvCxnSpPr>
            <a:stCxn id="35" idx="1"/>
          </p:cNvCxnSpPr>
          <p:nvPr/>
        </p:nvCxnSpPr>
        <p:spPr bwMode="auto">
          <a:xfrm>
            <a:off x="5458745" y="3577317"/>
            <a:ext cx="1285255" cy="237"/>
          </a:xfrm>
          <a:prstGeom prst="line">
            <a:avLst/>
          </a:prstGeom>
          <a:noFill/>
          <a:ln w="22225" cap="flat" cmpd="sng" algn="ctr">
            <a:solidFill>
              <a:srgbClr val="FF99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966642" y="5374918"/>
            <a:ext cx="2528398" cy="651247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95244" y="5408154"/>
            <a:ext cx="227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Первоначальный взнос по кредиту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3606" y="5531264"/>
            <a:ext cx="87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0 руб.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01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640" y="309269"/>
            <a:ext cx="8544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Пример: расчет суммы кредита исходя из размера минимального взноса на капитальный ремонт в Московской области 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66642" y="4764457"/>
            <a:ext cx="2528398" cy="509057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66642" y="3978033"/>
            <a:ext cx="2528398" cy="694944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3342" y="4033118"/>
            <a:ext cx="2094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Процентная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ставка по кредиту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04401" y="4849708"/>
            <a:ext cx="1452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Срок кредита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966642" y="1890415"/>
            <a:ext cx="2528398" cy="938676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22522" y="1944255"/>
            <a:ext cx="2416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Обязательный ежемесячный взнос на кап.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ремонт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3606" y="2197431"/>
            <a:ext cx="142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8,30 руб./м</a:t>
            </a:r>
            <a:r>
              <a:rPr lang="ru-RU" sz="16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83606" y="4820833"/>
            <a:ext cx="87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5 лет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3606" y="4088853"/>
            <a:ext cx="1307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15%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год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83606" y="1184066"/>
            <a:ext cx="1140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5 000 м</a:t>
            </a:r>
            <a:r>
              <a:rPr lang="ru-RU" sz="1600" kern="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16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ight Brace 34"/>
          <p:cNvSpPr/>
          <p:nvPr/>
        </p:nvSpPr>
        <p:spPr bwMode="auto">
          <a:xfrm>
            <a:off x="4496219" y="1128469"/>
            <a:ext cx="962526" cy="4897695"/>
          </a:xfrm>
          <a:prstGeom prst="rightBrace">
            <a:avLst/>
          </a:prstGeom>
          <a:noFill/>
          <a:ln w="22225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966642" y="1096745"/>
            <a:ext cx="2528398" cy="670321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2384" y="1139518"/>
            <a:ext cx="231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Площадь помещений в МКД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66642" y="2918690"/>
            <a:ext cx="2528398" cy="938676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49524" y="2972530"/>
            <a:ext cx="2362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Совокупный ежемесячный платеж в фонд кап. ремонта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83606" y="3141751"/>
            <a:ext cx="1343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75 000 руб.</a:t>
            </a:r>
            <a:endParaRPr lang="ru-RU" sz="16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822290" y="3108216"/>
            <a:ext cx="1475755" cy="938676"/>
          </a:xfrm>
          <a:prstGeom prst="rect">
            <a:avLst/>
          </a:prstGeom>
          <a:solidFill>
            <a:srgbClr val="FFC000"/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931461" y="3285167"/>
            <a:ext cx="1257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1 744 436 руб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80000" y="2905080"/>
            <a:ext cx="1725485" cy="58477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Максимальный размер кредита</a:t>
            </a:r>
            <a:endParaRPr lang="en-US" sz="1600" dirty="0"/>
          </a:p>
        </p:txBody>
      </p:sp>
      <p:cxnSp>
        <p:nvCxnSpPr>
          <p:cNvPr id="55" name="Straight Connector 54"/>
          <p:cNvCxnSpPr>
            <a:stCxn id="35" idx="1"/>
          </p:cNvCxnSpPr>
          <p:nvPr/>
        </p:nvCxnSpPr>
        <p:spPr bwMode="auto">
          <a:xfrm>
            <a:off x="5458745" y="3577317"/>
            <a:ext cx="1285255" cy="237"/>
          </a:xfrm>
          <a:prstGeom prst="line">
            <a:avLst/>
          </a:prstGeom>
          <a:noFill/>
          <a:ln w="22225" cap="flat" cmpd="sng" algn="ctr">
            <a:solidFill>
              <a:srgbClr val="FF99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966642" y="5374918"/>
            <a:ext cx="2528398" cy="651247"/>
          </a:xfrm>
          <a:prstGeom prst="rect">
            <a:avLst/>
          </a:prstGeom>
          <a:solidFill>
            <a:srgbClr val="FBE6CB"/>
          </a:solidFill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95244" y="5408154"/>
            <a:ext cx="227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Первоначальный взнос по кредиту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3606" y="5531264"/>
            <a:ext cx="87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0 руб.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42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8805" y="441890"/>
            <a:ext cx="8249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выгоднее: копить на специальном счете или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провести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капитальный ремонт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кредит?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744899" y="2895600"/>
            <a:ext cx="3298781" cy="6807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834729" y="3066683"/>
            <a:ext cx="3119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Сумма кредита: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3.1 млн. руб.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4626019" y="2895600"/>
            <a:ext cx="3298781" cy="6807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4715849" y="2943573"/>
            <a:ext cx="310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Сумма накоплений: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4.9 млн. руб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*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34728" y="2217019"/>
            <a:ext cx="3119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Кредит </a:t>
            </a:r>
            <a:r>
              <a:rPr lang="ru-RU" sz="16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(СЕЙЧАС)</a:t>
            </a:r>
            <a:endParaRPr lang="en-US" sz="1600" b="1" u="sng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4626019" y="2095411"/>
            <a:ext cx="3298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Накопления на специальном 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счете </a:t>
            </a:r>
            <a:r>
              <a:rPr lang="ru-RU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(ЧЕРЕЗ 5 ЛЕТ)</a:t>
            </a:r>
            <a:endParaRPr lang="en-US" sz="16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AutoShape 36"/>
          <p:cNvCxnSpPr>
            <a:cxnSpLocks noChangeShapeType="1"/>
          </p:cNvCxnSpPr>
          <p:nvPr/>
        </p:nvCxnSpPr>
        <p:spPr bwMode="auto">
          <a:xfrm>
            <a:off x="-7565" y="5584165"/>
            <a:ext cx="915156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med" len="med"/>
          </a:ln>
        </p:spPr>
      </p:cxnSp>
      <p:sp>
        <p:nvSpPr>
          <p:cNvPr id="24" name="TextBox 23"/>
          <p:cNvSpPr txBox="1"/>
          <p:nvPr/>
        </p:nvSpPr>
        <p:spPr>
          <a:xfrm>
            <a:off x="433036" y="5660115"/>
            <a:ext cx="8578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*С учетом 3%, начисляемых на остаток средств на специальном счете, с ежемесячной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капитализацией;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без учета увеличения минимального размера взноса.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02228" y="3901764"/>
            <a:ext cx="3810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Инфляция?</a:t>
            </a:r>
          </a:p>
          <a:p>
            <a:pPr marL="173038" indent="-173038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Сколько будет стоить ремонт через 5 лет?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49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2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3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24041</TotalTime>
  <Words>711</Words>
  <Application>Microsoft Office PowerPoint</Application>
  <PresentationFormat>On-screen Show (4:3)</PresentationFormat>
  <Paragraphs>112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Segoe UI Symbol</vt:lpstr>
      <vt:lpstr>Times New Roman</vt:lpstr>
      <vt:lpstr>Trebuchet MS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Накопления на специальном счете могут обесцениваться с учетом роста тарифов на коммунальные услуги и инфляции.</vt:lpstr>
      <vt:lpstr>PowerPoint Presentation</vt:lpstr>
      <vt:lpstr>PowerPoint Presentation</vt:lpstr>
      <vt:lpstr>PowerPoint Presentation</vt:lpstr>
    </vt:vector>
  </TitlesOfParts>
  <Company>CVI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Gralla</dc:creator>
  <cp:lastModifiedBy>Eduard Yakubov</cp:lastModifiedBy>
  <cp:revision>1493</cp:revision>
  <cp:lastPrinted>2015-03-06T13:28:37Z</cp:lastPrinted>
  <dcterms:created xsi:type="dcterms:W3CDTF">2007-03-26T18:34:25Z</dcterms:created>
  <dcterms:modified xsi:type="dcterms:W3CDTF">2016-05-19T09:09:50Z</dcterms:modified>
</cp:coreProperties>
</file>