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260" r:id="rId2"/>
    <p:sldId id="360" r:id="rId3"/>
    <p:sldId id="280" r:id="rId4"/>
    <p:sldId id="377" r:id="rId5"/>
    <p:sldId id="364" r:id="rId6"/>
    <p:sldId id="343" r:id="rId7"/>
    <p:sldId id="344" r:id="rId8"/>
    <p:sldId id="345" r:id="rId9"/>
    <p:sldId id="321" r:id="rId10"/>
    <p:sldId id="346" r:id="rId11"/>
    <p:sldId id="375" r:id="rId12"/>
    <p:sldId id="376" r:id="rId13"/>
    <p:sldId id="323" r:id="rId14"/>
    <p:sldId id="324" r:id="rId15"/>
    <p:sldId id="367" r:id="rId16"/>
    <p:sldId id="365" r:id="rId17"/>
    <p:sldId id="373" r:id="rId18"/>
    <p:sldId id="380" r:id="rId19"/>
    <p:sldId id="366" r:id="rId20"/>
    <p:sldId id="368" r:id="rId21"/>
    <p:sldId id="369" r:id="rId22"/>
    <p:sldId id="370" r:id="rId23"/>
    <p:sldId id="371" r:id="rId24"/>
    <p:sldId id="372" r:id="rId25"/>
    <p:sldId id="347" r:id="rId26"/>
    <p:sldId id="348" r:id="rId27"/>
    <p:sldId id="349" r:id="rId28"/>
    <p:sldId id="350" r:id="rId29"/>
    <p:sldId id="351" r:id="rId30"/>
    <p:sldId id="310" r:id="rId31"/>
    <p:sldId id="352" r:id="rId32"/>
    <p:sldId id="353" r:id="rId33"/>
    <p:sldId id="354" r:id="rId34"/>
    <p:sldId id="378" r:id="rId35"/>
    <p:sldId id="355" r:id="rId36"/>
    <p:sldId id="379" r:id="rId37"/>
    <p:sldId id="340" r:id="rId38"/>
    <p:sldId id="361" r:id="rId39"/>
    <p:sldId id="363" r:id="rId40"/>
    <p:sldId id="356" r:id="rId41"/>
    <p:sldId id="35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FF"/>
    <a:srgbClr val="FFF3D5"/>
    <a:srgbClr val="FFFFCC"/>
    <a:srgbClr val="FF7C80"/>
    <a:srgbClr val="0F912E"/>
    <a:srgbClr val="FFCCCC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750" autoAdjust="0"/>
  </p:normalViewPr>
  <p:slideViewPr>
    <p:cSldViewPr>
      <p:cViewPr>
        <p:scale>
          <a:sx n="50" d="100"/>
          <a:sy n="50" d="100"/>
        </p:scale>
        <p:origin x="1680" y="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4-05T20:53:29.406" idx="7">
    <p:pos x="10" y="10"/>
    <p:text>Для домов эконом класса. Для элитного может быть и 100 лет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4-05T18:53:00.796" idx="8">
    <p:pos x="158" y="146"/>
    <p:text>Не относится к домам элитного и бизнес-класса. Количество квартир может быть и 16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D7BAB-9E6B-4D0A-BC16-B4C27D3777A3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7D1B2-429A-44A2-9795-CFDFD05C25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105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16A0-B8C8-4E95-B460-70FA46B77509}" type="datetimeFigureOut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4428-D944-4CFB-9BA8-8BE4FCA8F0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800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4428-D944-4CFB-9BA8-8BE4FCA8F03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24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4428-D944-4CFB-9BA8-8BE4FCA8F03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41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4428-D944-4CFB-9BA8-8BE4FCA8F03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25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4428-D944-4CFB-9BA8-8BE4FCA8F03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11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4428-D944-4CFB-9BA8-8BE4FCA8F030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12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E7B3-819E-42F8-85F1-765303235DA6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627E-802B-4DE0-9E0A-BFC0901B16B8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9BF0-724D-425B-84D2-550BCE7784FC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3201-BF3E-46EB-8D7B-8AB8DC6275DD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70E1-9584-4584-A9E1-D5FFA22D0A9D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C781-451E-4EF4-9FC2-EF9A10C7791E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C983-0060-4274-BBB6-9CD10F700B2A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ECFC-9832-4CCD-87B8-BB2A449E31FB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CB3C-009A-407D-BD3A-8ED715112509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7EC7-43F2-4ACD-B5E0-E4F2964DDD10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023-76A6-4CC8-9AFD-ED0C087371B8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DFEC69-0E53-4087-AE8C-13FE18BEA3A2}" type="datetime1">
              <a:rPr lang="ru-RU" smtClean="0"/>
              <a:pPr/>
              <a:t>25.09.2017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350E76-2349-4ECB-B159-E6C95B9D4C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k631@list.ru" TargetMode="External"/><Relationship Id="rId2" Type="http://schemas.openxmlformats.org/officeDocument/2006/relationships/hyperlink" Target="http://www.perovo22k2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94974"/>
            <a:ext cx="7526070" cy="1953906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ШИЯНОВ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Александрович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31640" y="2492896"/>
            <a:ext cx="7406640" cy="400052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Председатель правления </a:t>
            </a:r>
            <a:b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ТСЖ «Перовская 22 корпус 2»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Тел. раб.: +7 (495) 770-28-81;</a:t>
            </a:r>
            <a:b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Тел. моб.: +7(925) 542-32-37.</a:t>
            </a:r>
            <a:endParaRPr lang="en-US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www.perovo22k2.ru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E-mail: k631@list</a:t>
            </a:r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Район Перово</a:t>
            </a:r>
            <a:b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Восточный Административный округ</a:t>
            </a:r>
            <a:b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г. Москва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23528" y="1587278"/>
            <a:ext cx="842493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ТСЖ</a:t>
            </a: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не лицензируются,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квалификационный экзамен не сдает и квалификационный аттестат не получает.</a:t>
            </a:r>
            <a:endParaRPr kumimoji="0" lang="ru-RU" sz="4000" b="1" i="1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0"/>
            <a:ext cx="79928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Жилищный кодекс РФ</a:t>
            </a: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i="1" u="sng" dirty="0">
                <a:solidFill>
                  <a:srgbClr val="0070C0"/>
                </a:solidFill>
                <a:latin typeface="Arial" panose="020B0604020202020204" pitchFamily="34" charset="0"/>
              </a:rPr>
              <a:t>С 01 мая 2015 г. 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Статья 161</a:t>
            </a:r>
          </a:p>
          <a:p>
            <a:pPr indent="431800"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1.3. Деятельность по управлению МКД осуществляется на основании лицензии на ее осуществление, </a:t>
            </a:r>
            <a:r>
              <a:rPr lang="ru-RU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за исключением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случая осуществления такой деятельности </a:t>
            </a:r>
            <a:r>
              <a:rPr lang="ru-RU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ТСЖ, ЖК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, или </a:t>
            </a:r>
            <a:r>
              <a:rPr lang="ru-RU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иным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специализированным потребительским </a:t>
            </a:r>
            <a:r>
              <a:rPr lang="ru-RU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кооперативом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114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0"/>
            <a:ext cx="809924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Жилищный кодекс РФ</a:t>
            </a:r>
          </a:p>
          <a:p>
            <a:endParaRPr lang="ru-RU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Статья 202 </a:t>
            </a:r>
            <a:r>
              <a:rPr lang="ru-RU" sz="28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Квалификационный аттестат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1. Должностное лицо, должностные лица лицензиата обязаны иметь квалификационный аттестат.</a:t>
            </a:r>
          </a:p>
        </p:txBody>
      </p:sp>
    </p:spTree>
    <p:extLst>
      <p:ext uri="{BB962C8B-B14F-4D97-AF65-F5344CB8AC3E}">
        <p14:creationId xmlns:p14="http://schemas.microsoft.com/office/powerpoint/2010/main" val="302206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143000"/>
          </a:xfrm>
        </p:spPr>
        <p:txBody>
          <a:bodyPr/>
          <a:lstStyle/>
          <a:p>
            <a:pPr algn="ctr"/>
            <a:r>
              <a:rPr lang="ru-RU" b="1" dirty="0"/>
              <a:t>Способы управления МКД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28800"/>
            <a:ext cx="8424936" cy="4464496"/>
          </a:xfrm>
          <a:prstGeom prst="rect">
            <a:avLst/>
          </a:prstGeom>
          <a:solidFill>
            <a:srgbClr val="FFFFCC"/>
          </a:solidFill>
          <a:ln w="76200">
            <a:solidFill>
              <a:srgbClr val="0000CC"/>
            </a:solidFill>
          </a:ln>
          <a:effectLst>
            <a:outerShdw blurRad="342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Жилищный кодекс РФ. </a:t>
            </a: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u="sng" dirty="0">
                <a:latin typeface="Arial" pitchFamily="34" charset="0"/>
                <a:cs typeface="Arial" pitchFamily="34" charset="0"/>
              </a:rPr>
              <a:t>Ст. 161, п.2</a:t>
            </a:r>
          </a:p>
          <a:p>
            <a:pPr algn="ctr"/>
            <a:r>
              <a:rPr lang="ru-RU" sz="2800" b="1" i="1" u="sng" dirty="0">
                <a:latin typeface="Arial" pitchFamily="34" charset="0"/>
                <a:cs typeface="Arial" pitchFamily="34" charset="0"/>
              </a:rPr>
              <a:t> «Выбор способа управления МКД»</a:t>
            </a:r>
          </a:p>
          <a:p>
            <a:pPr algn="ctr"/>
            <a:endParaRPr lang="ru-RU" sz="1400" b="1" i="1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1).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Непосредственное управление;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2). </a:t>
            </a:r>
            <a:r>
              <a:rPr lang="ru-RU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Управление ТСЖ (ЖСК);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 3).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Управление управляющей организацией.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Варианты управления МКД ТСЖ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28800"/>
            <a:ext cx="8424936" cy="4464496"/>
          </a:xfrm>
          <a:prstGeom prst="rect">
            <a:avLst/>
          </a:prstGeom>
          <a:solidFill>
            <a:srgbClr val="FFFFCC"/>
          </a:solidFill>
          <a:ln w="76200">
            <a:solidFill>
              <a:srgbClr val="0000CC"/>
            </a:solidFill>
          </a:ln>
          <a:effectLst>
            <a:outerShdw blurRad="342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400" b="1" i="1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1). ТСЖ, но МКД управляет Управляющая компания (ГУП ДЕЗ, ООО, ОАО)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2). </a:t>
            </a:r>
            <a:r>
              <a:rPr lang="ru-RU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Управление ТСЖ (ЖСК).</a:t>
            </a:r>
          </a:p>
          <a:p>
            <a:endParaRPr lang="ru-RU" sz="1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3074" name="Picture 2" descr="C:\Users\!\Desktop\Перовская 22\ТСЖ П22\Конкурс ВАО\Альбом\Реестр 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112568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43852" cy="6429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accent3">
                    <a:lumMod val="75000"/>
                  </a:schemeClr>
                </a:solidFill>
              </a:rPr>
              <a:t>ТСЖ, </a:t>
            </a:r>
            <a:r>
              <a:rPr lang="ru-RU" sz="36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  <a:r>
              <a:rPr lang="ru-RU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u="sng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Program Files\Microsoft Office\MEDIA\CAGCAT10\j0205462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714356"/>
            <a:ext cx="1133475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5857884" y="714356"/>
            <a:ext cx="1500198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3600" b="1" dirty="0"/>
              <a:t>ТСЖ</a:t>
            </a:r>
          </a:p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29388" y="1785926"/>
            <a:ext cx="2571768" cy="2500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Поставщики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коммунальных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услуг</a:t>
            </a:r>
          </a:p>
          <a:p>
            <a:pPr marL="274638" indent="-274638"/>
            <a:endParaRPr lang="ru-RU" sz="800" b="1" dirty="0"/>
          </a:p>
          <a:p>
            <a:pPr marL="274638" indent="-274638">
              <a:buFont typeface="Arial" pitchFamily="34" charset="0"/>
              <a:buChar char="•"/>
            </a:pPr>
            <a:r>
              <a:rPr lang="ru-RU" b="1" dirty="0"/>
              <a:t>ГВС, тепло;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b="1" dirty="0"/>
              <a:t>ХВС, в/отведение;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b="1" dirty="0"/>
              <a:t>Электроэнергия;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b="1" dirty="0"/>
              <a:t>Газ.</a:t>
            </a:r>
          </a:p>
          <a:p>
            <a:pPr algn="ctr"/>
            <a:endParaRPr lang="ru-RU" b="1" i="1" u="sng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0800000" flipH="1">
            <a:off x="6286512" y="2857496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071802" y="1571612"/>
            <a:ext cx="2428892" cy="3643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182563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Подрядчики ТСЖ</a:t>
            </a:r>
          </a:p>
          <a:p>
            <a:pPr indent="182563">
              <a:buFont typeface="Arial" pitchFamily="34" charset="0"/>
              <a:buChar char="•"/>
            </a:pPr>
            <a:endParaRPr lang="ru-RU" b="1" dirty="0"/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Вывоз  ТБО и КГМ;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 Лифт;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Телевидение;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ТО ДУ и ППА;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ТО КЗУ (домофон);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Телефон (МГТС);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ПО комп. программ.;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Банк 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b="1" dirty="0"/>
              <a:t>Дератизация  и      дезинсекция и т.п.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14678" y="2143116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85720" y="1000108"/>
            <a:ext cx="2500330" cy="4071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Работы, выполняемые персоналом ТСЖ</a:t>
            </a:r>
          </a:p>
          <a:p>
            <a:pPr algn="ctr"/>
            <a:endParaRPr lang="ru-RU" b="1" dirty="0"/>
          </a:p>
          <a:p>
            <a:pPr indent="92075">
              <a:buFont typeface="Arial" pitchFamily="34" charset="0"/>
              <a:buChar char="•"/>
            </a:pPr>
            <a:r>
              <a:rPr lang="ru-RU" b="1" dirty="0"/>
              <a:t>Обслуживание  ИС ;</a:t>
            </a:r>
          </a:p>
          <a:p>
            <a:pPr indent="92075">
              <a:buFont typeface="Arial" pitchFamily="34" charset="0"/>
              <a:buChar char="•"/>
            </a:pPr>
            <a:r>
              <a:rPr lang="ru-RU" b="1" dirty="0"/>
              <a:t>Текущий ремонт;</a:t>
            </a:r>
          </a:p>
          <a:p>
            <a:pPr indent="92075">
              <a:buFont typeface="Arial" pitchFamily="34" charset="0"/>
              <a:buChar char="•"/>
            </a:pPr>
            <a:r>
              <a:rPr lang="ru-RU" b="1" dirty="0"/>
              <a:t>АДС;</a:t>
            </a:r>
          </a:p>
          <a:p>
            <a:pPr indent="92075">
              <a:buFont typeface="Arial" pitchFamily="34" charset="0"/>
              <a:buChar char="•"/>
            </a:pPr>
            <a:r>
              <a:rPr lang="ru-RU" b="1" dirty="0"/>
              <a:t>Подготовка к сезон. эксплуатации;</a:t>
            </a:r>
          </a:p>
          <a:p>
            <a:pPr lvl="0" indent="92075">
              <a:buFont typeface="Arial" pitchFamily="34" charset="0"/>
              <a:buChar char="•"/>
            </a:pPr>
            <a:r>
              <a:rPr lang="ru-RU" b="1" dirty="0"/>
              <a:t>ПРД и РКО жителей</a:t>
            </a:r>
          </a:p>
          <a:p>
            <a:pPr lvl="0" indent="92075">
              <a:buFont typeface="Arial" pitchFamily="34" charset="0"/>
              <a:buChar char="•"/>
            </a:pPr>
            <a:r>
              <a:rPr lang="ru-RU" b="1" dirty="0"/>
              <a:t>Уборка мест ОП и придомовой территории и т.п.</a:t>
            </a:r>
          </a:p>
          <a:p>
            <a:pPr algn="ctr"/>
            <a:endParaRPr lang="ru-RU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85720" y="2071678"/>
            <a:ext cx="250033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143636" y="4500570"/>
            <a:ext cx="2786082" cy="2071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Разовые работы подрядчиков</a:t>
            </a:r>
          </a:p>
          <a:p>
            <a:pPr algn="ctr"/>
            <a:endParaRPr lang="ru-RU" sz="1000" b="1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Поверка КИП; 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Работы в объеме ТР, КР;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Юр. и ФЭО;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Благоустройство тер.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85720" y="5643578"/>
            <a:ext cx="572644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chemeClr val="dk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Возмещение доходов льгот –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ГКУ  ГЦЖС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 Субсидии на содержание ОИ МКД –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ГКУ  ИС района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143636" y="5286388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4" idx="1"/>
            <a:endCxn id="5" idx="3"/>
          </p:cNvCxnSpPr>
          <p:nvPr/>
        </p:nvCxnSpPr>
        <p:spPr>
          <a:xfrm rot="10800000" flipV="1">
            <a:off x="7358082" y="1095355"/>
            <a:ext cx="357190" cy="1190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5" idx="1"/>
          </p:cNvCxnSpPr>
          <p:nvPr/>
        </p:nvCxnSpPr>
        <p:spPr>
          <a:xfrm rot="10800000" flipV="1">
            <a:off x="2786050" y="1107264"/>
            <a:ext cx="3071834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5857884" y="142873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5" idx="1"/>
          </p:cNvCxnSpPr>
          <p:nvPr/>
        </p:nvCxnSpPr>
        <p:spPr>
          <a:xfrm rot="10800000" flipV="1">
            <a:off x="5500694" y="1107264"/>
            <a:ext cx="357190" cy="46434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16200000" flipH="1">
            <a:off x="6911595" y="1160845"/>
            <a:ext cx="285752" cy="964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5" idx="2"/>
          </p:cNvCxnSpPr>
          <p:nvPr/>
        </p:nvCxnSpPr>
        <p:spPr>
          <a:xfrm rot="5400000">
            <a:off x="6018620" y="1268001"/>
            <a:ext cx="357190" cy="821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4072728" y="3571876"/>
            <a:ext cx="3428230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0800000" flipV="1">
            <a:off x="3071802" y="5286388"/>
            <a:ext cx="2750363" cy="357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5" idx="2"/>
          </p:cNvCxnSpPr>
          <p:nvPr/>
        </p:nvCxnSpPr>
        <p:spPr>
          <a:xfrm rot="5400000">
            <a:off x="6125777" y="1375158"/>
            <a:ext cx="357190" cy="6072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751389" y="3107529"/>
            <a:ext cx="2499536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endCxn id="50" idx="0"/>
          </p:cNvCxnSpPr>
          <p:nvPr/>
        </p:nvCxnSpPr>
        <p:spPr>
          <a:xfrm>
            <a:off x="6000760" y="4357694"/>
            <a:ext cx="1535917" cy="14287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429652" y="6305550"/>
            <a:ext cx="641196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4664"/>
            <a:ext cx="3312368" cy="3240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Председатель правления ТСЖ,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управляющий МКД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76672"/>
            <a:ext cx="3456384" cy="1706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Председатель правления ТСЖ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чел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>
            <a:off x="2339752" y="3645024"/>
            <a:ext cx="0" cy="86409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755650" y="4581525"/>
            <a:ext cx="3311525" cy="1727795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МКД</a:t>
            </a:r>
          </a:p>
          <a:p>
            <a:pPr algn="ctr">
              <a:buNone/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эконом</a:t>
            </a:r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>
            <a:off x="6588224" y="2183160"/>
            <a:ext cx="0" cy="59776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860032" y="2780928"/>
            <a:ext cx="3456384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Управляющий МКД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чел</a:t>
            </a:r>
          </a:p>
        </p:txBody>
      </p:sp>
      <p:cxnSp>
        <p:nvCxnSpPr>
          <p:cNvPr id="14" name="Прямая со стрелкой 13"/>
          <p:cNvCxnSpPr>
            <a:stCxn id="12" idx="2"/>
          </p:cNvCxnSpPr>
          <p:nvPr/>
        </p:nvCxnSpPr>
        <p:spPr>
          <a:xfrm>
            <a:off x="6588224" y="4437112"/>
            <a:ext cx="0" cy="43204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88024" y="4869160"/>
            <a:ext cx="3528392" cy="1562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МКД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эконом</a:t>
            </a: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бизнес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76672"/>
            <a:ext cx="7704856" cy="971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Председатель правления ТСЖ</a:t>
            </a:r>
          </a:p>
        </p:txBody>
      </p:sp>
      <p:cxnSp>
        <p:nvCxnSpPr>
          <p:cNvPr id="11" name="Прямая со стрелкой 10"/>
          <p:cNvCxnSpPr>
            <a:cxnSpLocks/>
            <a:stCxn id="6" idx="2"/>
          </p:cNvCxnSpPr>
          <p:nvPr/>
        </p:nvCxnSpPr>
        <p:spPr>
          <a:xfrm>
            <a:off x="4463988" y="1447800"/>
            <a:ext cx="0" cy="68505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3588" y="2170584"/>
            <a:ext cx="7632848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Управляющая компания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Управляющий МКД, инженер, бухгалтер, юрист</a:t>
            </a:r>
          </a:p>
        </p:txBody>
      </p:sp>
      <p:cxnSp>
        <p:nvCxnSpPr>
          <p:cNvPr id="14" name="Прямая со стрелкой 13"/>
          <p:cNvCxnSpPr>
            <a:cxnSpLocks/>
            <a:stCxn id="12" idx="2"/>
            <a:endCxn id="16" idx="0"/>
          </p:cNvCxnSpPr>
          <p:nvPr/>
        </p:nvCxnSpPr>
        <p:spPr>
          <a:xfrm>
            <a:off x="4460012" y="4402832"/>
            <a:ext cx="3976" cy="46632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1560" y="4869160"/>
            <a:ext cx="7704856" cy="1562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МКД ЖК-комплекс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эконом, бизнес, элит класс</a:t>
            </a:r>
          </a:p>
        </p:txBody>
      </p:sp>
    </p:spTree>
    <p:extLst>
      <p:ext uri="{BB962C8B-B14F-4D97-AF65-F5344CB8AC3E}">
        <p14:creationId xmlns:p14="http://schemas.microsoft.com/office/powerpoint/2010/main" val="86935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8929718" cy="6429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ТСЖ с ООО, ПАО, ГБУ</a:t>
            </a:r>
            <a:endParaRPr lang="ru-RU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Program Files\Microsoft Office\MEDIA\CAGCAT10\j0205462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714356"/>
            <a:ext cx="1133475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5857884" y="714356"/>
            <a:ext cx="1500198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3600" b="1" dirty="0"/>
              <a:t>ТСЖ</a:t>
            </a:r>
          </a:p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29388" y="1785926"/>
            <a:ext cx="2571768" cy="2500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Поставщики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коммунальных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услуг</a:t>
            </a:r>
          </a:p>
          <a:p>
            <a:pPr algn="ctr"/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(монополисты)</a:t>
            </a:r>
          </a:p>
          <a:p>
            <a:pPr marL="274638" indent="-274638"/>
            <a:endParaRPr lang="ru-RU" sz="800" b="1" dirty="0"/>
          </a:p>
          <a:p>
            <a:pPr marL="274638" indent="-274638">
              <a:buFont typeface="Arial" pitchFamily="34" charset="0"/>
              <a:buChar char="•"/>
            </a:pPr>
            <a:r>
              <a:rPr lang="ru-RU" b="1" dirty="0"/>
              <a:t>ГВС, тепло;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b="1" dirty="0"/>
              <a:t>ХВС, в/отведение;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b="1" dirty="0"/>
              <a:t>Электроэнергия;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ru-RU" b="1" dirty="0"/>
              <a:t>Газ.</a:t>
            </a:r>
          </a:p>
          <a:p>
            <a:pPr algn="ctr"/>
            <a:endParaRPr lang="ru-RU" b="1" i="1" u="sng" dirty="0">
              <a:solidFill>
                <a:srgbClr val="FF000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0800000" flipH="1">
            <a:off x="6286512" y="2857496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071802" y="1571612"/>
            <a:ext cx="2428892" cy="3643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182563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Подрядчики РЭУ</a:t>
            </a:r>
          </a:p>
          <a:p>
            <a:pPr indent="182563">
              <a:buFont typeface="Arial" pitchFamily="34" charset="0"/>
              <a:buChar char="•"/>
            </a:pPr>
            <a:endParaRPr lang="ru-RU" b="1" dirty="0"/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Вывоз  ТБО и КГМ;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 Лифт;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Телевидение;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ТО ДУ и ППА;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ТО КЗУ (домофон);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Телефон (МГТС);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ПО комп. программ.;</a:t>
            </a:r>
          </a:p>
          <a:p>
            <a:pPr indent="182563">
              <a:buFont typeface="Arial" pitchFamily="34" charset="0"/>
              <a:buChar char="•"/>
            </a:pPr>
            <a:r>
              <a:rPr lang="ru-RU" b="1" dirty="0"/>
              <a:t>Банк 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b="1" dirty="0"/>
              <a:t>Дератизация  и      дезинсекция и т.п.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071802" y="2214554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85720" y="1000108"/>
            <a:ext cx="2500330" cy="4071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Работы, выполняемые персоналом РЭУ</a:t>
            </a:r>
          </a:p>
          <a:p>
            <a:pPr algn="ctr"/>
            <a:endParaRPr lang="ru-RU" b="1" dirty="0"/>
          </a:p>
          <a:p>
            <a:pPr indent="92075">
              <a:buFont typeface="Arial" pitchFamily="34" charset="0"/>
              <a:buChar char="•"/>
            </a:pPr>
            <a:r>
              <a:rPr lang="ru-RU" b="1" dirty="0"/>
              <a:t>Обслуживание  ИС ;</a:t>
            </a:r>
          </a:p>
          <a:p>
            <a:pPr indent="92075">
              <a:buFont typeface="Arial" pitchFamily="34" charset="0"/>
              <a:buChar char="•"/>
            </a:pPr>
            <a:r>
              <a:rPr lang="ru-RU" b="1" dirty="0"/>
              <a:t>Текущий ремонт;</a:t>
            </a:r>
          </a:p>
          <a:p>
            <a:pPr indent="92075">
              <a:buFont typeface="Arial" pitchFamily="34" charset="0"/>
              <a:buChar char="•"/>
            </a:pPr>
            <a:r>
              <a:rPr lang="ru-RU" b="1" dirty="0"/>
              <a:t>АДС;</a:t>
            </a:r>
          </a:p>
          <a:p>
            <a:pPr indent="92075">
              <a:buFont typeface="Arial" pitchFamily="34" charset="0"/>
              <a:buChar char="•"/>
            </a:pPr>
            <a:r>
              <a:rPr lang="ru-RU" b="1" dirty="0"/>
              <a:t>Подготовка к сезон. эксплуатации;</a:t>
            </a:r>
          </a:p>
          <a:p>
            <a:pPr lvl="0" indent="92075">
              <a:buFont typeface="Arial" pitchFamily="34" charset="0"/>
              <a:buChar char="•"/>
            </a:pPr>
            <a:r>
              <a:rPr lang="ru-RU" b="1" dirty="0"/>
              <a:t>ПРД и РКО жителей</a:t>
            </a:r>
          </a:p>
          <a:p>
            <a:pPr lvl="0" indent="92075">
              <a:buFont typeface="Arial" pitchFamily="34" charset="0"/>
              <a:buChar char="•"/>
            </a:pPr>
            <a:r>
              <a:rPr lang="ru-RU" b="1" dirty="0"/>
              <a:t>Уборка мест ОП и придомовой территории и т.п.</a:t>
            </a:r>
          </a:p>
          <a:p>
            <a:pPr algn="ctr"/>
            <a:endParaRPr lang="ru-RU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85720" y="2071678"/>
            <a:ext cx="250033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143636" y="4500570"/>
            <a:ext cx="2786082" cy="2071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Разовые работы подрядчиков УО</a:t>
            </a:r>
          </a:p>
          <a:p>
            <a:pPr algn="ctr"/>
            <a:endParaRPr lang="ru-RU" sz="1000" b="1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 Поверка КИП; 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Работы в объеме ТР, КР;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Юр. и ФЭО;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Благоустройство тер.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85720" y="5643578"/>
            <a:ext cx="5500726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chemeClr val="dk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Возмещение доходов льгот –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ГУ  ГЦЖС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 Субсидии на содержание ОИ МКД –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ГУ ИС района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143636" y="5286388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4" idx="1"/>
            <a:endCxn id="5" idx="3"/>
          </p:cNvCxnSpPr>
          <p:nvPr/>
        </p:nvCxnSpPr>
        <p:spPr>
          <a:xfrm rot="10800000" flipV="1">
            <a:off x="7358082" y="1095355"/>
            <a:ext cx="357190" cy="1190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5857884" y="142873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16200000" flipH="1">
            <a:off x="6911595" y="1160845"/>
            <a:ext cx="285752" cy="9644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0800000" flipV="1">
            <a:off x="3059832" y="5301208"/>
            <a:ext cx="2750363" cy="357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endCxn id="50" idx="0"/>
          </p:cNvCxnSpPr>
          <p:nvPr/>
        </p:nvCxnSpPr>
        <p:spPr>
          <a:xfrm>
            <a:off x="6000760" y="4357694"/>
            <a:ext cx="1535917" cy="14287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786182" y="642918"/>
            <a:ext cx="1414466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ГБУ</a:t>
            </a:r>
          </a:p>
        </p:txBody>
      </p:sp>
      <p:cxnSp>
        <p:nvCxnSpPr>
          <p:cNvPr id="28" name="Прямая соединительная линия 27"/>
          <p:cNvCxnSpPr>
            <a:stCxn id="5" idx="1"/>
            <a:endCxn id="26" idx="3"/>
          </p:cNvCxnSpPr>
          <p:nvPr/>
        </p:nvCxnSpPr>
        <p:spPr>
          <a:xfrm rot="10800000">
            <a:off x="5200648" y="928671"/>
            <a:ext cx="657236" cy="1785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6" idx="2"/>
            <a:endCxn id="41" idx="0"/>
          </p:cNvCxnSpPr>
          <p:nvPr/>
        </p:nvCxnSpPr>
        <p:spPr>
          <a:xfrm rot="5400000">
            <a:off x="4211237" y="1289434"/>
            <a:ext cx="357190" cy="2071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6" idx="1"/>
          </p:cNvCxnSpPr>
          <p:nvPr/>
        </p:nvCxnSpPr>
        <p:spPr>
          <a:xfrm rot="10800000" flipV="1">
            <a:off x="2786050" y="928670"/>
            <a:ext cx="1000132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143504" y="1142984"/>
            <a:ext cx="928694" cy="571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4763359" y="3021617"/>
            <a:ext cx="264320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5" idx="2"/>
          </p:cNvCxnSpPr>
          <p:nvPr/>
        </p:nvCxnSpPr>
        <p:spPr>
          <a:xfrm flipH="1">
            <a:off x="5929322" y="1500174"/>
            <a:ext cx="678661" cy="357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143372" y="3500438"/>
            <a:ext cx="3429024" cy="142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501090" y="6305550"/>
            <a:ext cx="569758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880" y="548680"/>
            <a:ext cx="8250120" cy="11569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МКД Т 44П, год постройки - 2002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Общая площадь – 11 276,5 кв.м.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17 этажей, 3 подъезда, 202 квартиры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93304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43852" cy="6429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accent3">
                    <a:lumMod val="75000"/>
                  </a:schemeClr>
                </a:solidFill>
              </a:rPr>
              <a:t>Штат  ТСЖ на с/у (минимум)</a:t>
            </a:r>
            <a:endParaRPr lang="ru-RU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28670"/>
            <a:ext cx="9144000" cy="592933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764704"/>
            <a:ext cx="8568952" cy="785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Председатель правления (управляющий) –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чел.</a:t>
            </a:r>
          </a:p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292080" y="1988840"/>
            <a:ext cx="3493052" cy="1649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5000" dir="5400000" rotWithShape="0">
              <a:schemeClr val="accent6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Бухгалтер –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1чел.</a:t>
            </a:r>
          </a:p>
          <a:p>
            <a:pPr algn="ctr"/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паспортист.</a:t>
            </a:r>
          </a:p>
          <a:p>
            <a:pPr algn="ctr"/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44008" y="4077072"/>
            <a:ext cx="4104456" cy="1699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182563"/>
            <a:r>
              <a:rPr lang="ru-RU" sz="2400" b="1" dirty="0">
                <a:latin typeface="Arial" pitchFamily="34" charset="0"/>
                <a:cs typeface="Arial" pitchFamily="34" charset="0"/>
              </a:rPr>
              <a:t>1. Уборщик мест общего пользования –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чел.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528" y="2060848"/>
            <a:ext cx="3888432" cy="4071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Технический персонал:</a:t>
            </a:r>
          </a:p>
          <a:p>
            <a:pPr algn="ctr"/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Электрик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- 2 чел.;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С/сантехник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 чел.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Плотник, рабочий по дому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 чел.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 техник-автоматчик;</a:t>
            </a:r>
          </a:p>
          <a:p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5400000" flipH="1" flipV="1">
            <a:off x="5857884" y="142873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429652" y="6305550"/>
            <a:ext cx="641196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6016" y="6093296"/>
            <a:ext cx="3744416" cy="4766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Итого – 8 чел.</a:t>
            </a:r>
          </a:p>
        </p:txBody>
      </p: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2411760" y="1550522"/>
            <a:ext cx="2196244" cy="4383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4608004" y="1550522"/>
            <a:ext cx="396044" cy="24545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>
            <a:off x="4608004" y="1550522"/>
            <a:ext cx="1188132" cy="3663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728"/>
            <a:ext cx="8610160" cy="1500198"/>
          </a:xfrm>
          <a:solidFill>
            <a:srgbClr val="FFF3D5"/>
          </a:solidFill>
          <a:ln w="57150"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000" b="1" dirty="0">
                <a:latin typeface="Arial" pitchFamily="34" charset="0"/>
                <a:cs typeface="Arial" pitchFamily="34" charset="0"/>
              </a:rPr>
              <a:t>№ 128-ФЗ от 08.08.2001 г. </a:t>
            </a:r>
            <a:br>
              <a:rPr lang="ru-RU" sz="3000" b="1" dirty="0">
                <a:latin typeface="Arial" pitchFamily="34" charset="0"/>
                <a:cs typeface="Arial" pitchFamily="34" charset="0"/>
              </a:rPr>
            </a:br>
            <a:r>
              <a:rPr lang="ru-RU" sz="3000" b="1" u="sng" dirty="0">
                <a:latin typeface="Arial" pitchFamily="34" charset="0"/>
                <a:cs typeface="Arial" pitchFamily="34" charset="0"/>
              </a:rPr>
              <a:t>«О лицензировании  отдельных видов деятельности»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43116"/>
            <a:ext cx="8610160" cy="4454236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69863" indent="-15875" algn="ctr">
              <a:buNone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Эксплуатация зданий и сооружений с июля 2005 г. нелицензирована. </a:t>
            </a:r>
          </a:p>
          <a:p>
            <a:pPr marL="169863" indent="-15875" algn="just"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Лицензирование деятельности:</a:t>
            </a:r>
          </a:p>
          <a:p>
            <a:pPr marL="169863" indent="-15875" algn="just">
              <a:buNone/>
            </a:pPr>
            <a:r>
              <a:rPr lang="ru-RU" sz="2400" b="1" i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работ по монтажу, ремонту и обслуживанию средств обеспечения пожарной безопасности зданий и сооружений;</a:t>
            </a:r>
          </a:p>
          <a:p>
            <a:pPr marL="169863" indent="-15875" algn="just">
              <a:buFontTx/>
              <a:buChar char="-"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деятельность по изготовлению и ремонту средств измерений;</a:t>
            </a:r>
          </a:p>
          <a:p>
            <a:pPr marL="169863" indent="-15875" algn="just"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прекращено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 дня вступления в силу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технических регламентов,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устанавливающих обязательные требования к данным видам деятельности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69863" indent="-15875" algn="just">
              <a:buNone/>
            </a:pPr>
            <a:endParaRPr lang="ru-RU" sz="2000" dirty="0"/>
          </a:p>
          <a:p>
            <a:pPr marL="169863" indent="-15875" algn="just">
              <a:buNone/>
            </a:pPr>
            <a:endParaRPr lang="ru-RU" sz="2000" dirty="0"/>
          </a:p>
          <a:p>
            <a:pPr marL="169863" indent="-15875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69863" indent="-15875" algn="just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8076464" cy="1500198"/>
          </a:xfrm>
          <a:solidFill>
            <a:srgbClr val="FFF3D5"/>
          </a:solidFill>
          <a:ln w="57150"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000" b="1" dirty="0">
                <a:latin typeface="Arial" pitchFamily="34" charset="0"/>
                <a:cs typeface="Arial" pitchFamily="34" charset="0"/>
              </a:rPr>
              <a:t>№ 128-ФЗ от 08.08.2001 г. </a:t>
            </a:r>
            <a:br>
              <a:rPr lang="ru-RU" sz="3000" b="1" dirty="0">
                <a:latin typeface="Arial" pitchFamily="34" charset="0"/>
                <a:cs typeface="Arial" pitchFamily="34" charset="0"/>
              </a:rPr>
            </a:br>
            <a:r>
              <a:rPr lang="ru-RU" sz="3000" b="1" u="sng" dirty="0">
                <a:latin typeface="Arial" pitchFamily="34" charset="0"/>
                <a:cs typeface="Arial" pitchFamily="34" charset="0"/>
              </a:rPr>
              <a:t>«О лицензировании  отдельных видов деятельности»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3116"/>
            <a:ext cx="8076464" cy="3857652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69863" indent="-15875" algn="ctr">
              <a:buNone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    </a:t>
            </a:r>
            <a:endParaRPr lang="ru-RU" sz="2000" dirty="0"/>
          </a:p>
          <a:p>
            <a:pPr marL="169863" indent="-15875" algn="just">
              <a:buNone/>
            </a:pPr>
            <a:r>
              <a:rPr lang="ru-RU" sz="2000" dirty="0"/>
              <a:t> 	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№ 123-ФЗ от 22.07.2008г. </a:t>
            </a:r>
            <a:r>
              <a:rPr lang="ru-RU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«Технический регламент о требованиях пожарной безопасности»</a:t>
            </a:r>
          </a:p>
          <a:p>
            <a:pPr marL="174625" indent="457200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74625" indent="457200" algn="just"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№ 102-ФЗ от 26.06.2008г. </a:t>
            </a:r>
            <a:r>
              <a:rPr lang="ru-RU" sz="2400" b="1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«Об обеспечении единства измерений»</a:t>
            </a:r>
            <a:endParaRPr lang="ru-RU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69863" indent="-15875" algn="just">
              <a:buNone/>
            </a:pPr>
            <a:r>
              <a:rPr lang="ru-RU" sz="2000" dirty="0"/>
              <a:t>       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69863" indent="-15875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69863" indent="-15875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69863" indent="-15875" algn="just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614362"/>
            <a:ext cx="84296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Председатель правления</a:t>
            </a:r>
            <a:r>
              <a:rPr kumimoji="0" lang="ru-RU" sz="28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</a:t>
            </a: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правляющий, комендант) должен</a:t>
            </a:r>
            <a:r>
              <a:rPr kumimoji="0" lang="ru-RU" sz="28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быть аттестован  (</a:t>
            </a: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чел</a:t>
            </a: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 работе в электроустановках </a:t>
            </a: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1000В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качестве административно-технического персонала;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правилам технической эксплуатации тепловых энергоустановок,</a:t>
            </a: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тепловых, газовых сетей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техники безопасности при  их эксплуатации;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ответственного за организацию эксплуатации лифтов</a:t>
            </a: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промышленной безопасности.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821537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Специалисты должны быть аттестованы:</a:t>
            </a:r>
          </a:p>
          <a:p>
            <a:pPr indent="22860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Электрик (минимум</a:t>
            </a:r>
            <a:r>
              <a:rPr kumimoji="0" lang="en-US" sz="24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ru-RU" sz="24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чел.)</a:t>
            </a: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эксплуатации электрических сетей зданий и сооружений.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Сантехник (минимум 2 чел.):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эксплуатации тепловых сетей зданий и сооружений.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Персонал, осуществляющий аварийное обслуживание: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эксплуатации тепловых, газовых и электрических сетей зданий и сооружений.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каждого специалиста 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должностная инструкция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где  подробно прописаны права и обязанности применительно к конкретному дому, группе домов.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724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Благоприятные  экономические условия  управления МКД ТСЖ</a:t>
            </a:r>
          </a:p>
          <a:p>
            <a:pPr marL="742950" indent="-742950">
              <a:buFont typeface="+mj-lt"/>
              <a:buAutoNum type="arabicPeriod"/>
            </a:pPr>
            <a:endParaRPr lang="ru-RU" sz="2000" b="1" u="sng" dirty="0">
              <a:latin typeface="Arial" pitchFamily="34" charset="0"/>
              <a:cs typeface="Arial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МКД 10 и менее лет после постройки (кап. ремонта);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В МКД более 100 квартир;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В МКД менее 10% муниципальных квартир;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Дом расположен в мегаполисе.</a:t>
            </a:r>
            <a:endParaRPr lang="ru-RU" sz="3600" b="1" u="sng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ru-RU" sz="3600" b="1" u="sng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29652" y="6305550"/>
            <a:ext cx="641196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71481"/>
            <a:ext cx="807249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4000" b="1" u="sng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Дому 10 и менее лет после постройки (кап. ремонта)</a:t>
            </a:r>
          </a:p>
          <a:p>
            <a:pPr marL="742950" indent="-742950" algn="just"/>
            <a:endParaRPr lang="ru-RU" sz="2400" b="1" u="sng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Возможность с момента окончания гарантийного срока производство выборочного капитального ремонта;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Возможность накопления денежных средств на специальном счете фонда капитального ремонта. </a:t>
            </a:r>
            <a:endParaRPr lang="ru-RU" sz="4000" b="1" u="sng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/>
            <a:endParaRPr lang="ru-RU" sz="4000" b="1" u="sng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305550"/>
            <a:ext cx="641196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14393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ru-RU" sz="4000" b="1" u="sng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 МКД более 100 квартир</a:t>
            </a:r>
          </a:p>
          <a:p>
            <a:pPr marL="266700" algn="ctr"/>
            <a:endParaRPr lang="ru-RU" sz="2000" b="1" u="sng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266700" algn="just"/>
            <a:r>
              <a:rPr lang="ru-RU" sz="3500" b="1" dirty="0">
                <a:latin typeface="Arial" pitchFamily="34" charset="0"/>
                <a:cs typeface="Arial" pitchFamily="34" charset="0"/>
              </a:rPr>
              <a:t>20-30% неплательщиков с задолженностью 2-4 месяца.</a:t>
            </a:r>
          </a:p>
          <a:p>
            <a:pPr marL="266700" algn="just"/>
            <a:r>
              <a:rPr lang="ru-RU" sz="3500" b="1" dirty="0">
                <a:latin typeface="Arial" pitchFamily="34" charset="0"/>
                <a:cs typeface="Arial" pitchFamily="34" charset="0"/>
              </a:rPr>
              <a:t>У ТСЖ договорные обязательства перед подрядчиками.</a:t>
            </a:r>
          </a:p>
          <a:p>
            <a:pPr marL="266700" algn="just"/>
            <a:r>
              <a:rPr lang="ru-RU" sz="3500" b="1" dirty="0">
                <a:latin typeface="Arial" pitchFamily="34" charset="0"/>
                <a:cs typeface="Arial" pitchFamily="34" charset="0"/>
              </a:rPr>
              <a:t>При 60-80 квартирах в МКД затруднительно ТСЖ оплатить коммунальные услуги в зимний период в срок.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01090" y="6305550"/>
            <a:ext cx="569758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7"/>
            <a:ext cx="7786742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4000" b="1" u="sng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В МКД менее 10% муниципальных квартир</a:t>
            </a:r>
          </a:p>
          <a:p>
            <a:pPr marL="742950" indent="-742950" algn="just"/>
            <a:endParaRPr lang="ru-RU" sz="2000" b="1" u="sng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266700" indent="-19050" algn="just"/>
            <a:r>
              <a:rPr lang="ru-RU" sz="3200" b="1" dirty="0">
                <a:latin typeface="Arial" pitchFamily="34" charset="0"/>
                <a:cs typeface="Arial" pitchFamily="34" charset="0"/>
              </a:rPr>
              <a:t>Разные интересы собственников и нанимателей. При большем % собственники вынуждены оплачивать работы по существенному улучшению мест общего пользования за нанимателей. А это конфликтная ситуация.</a:t>
            </a:r>
          </a:p>
          <a:p>
            <a:pPr marL="266700" indent="-19050" algn="just"/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indent="-742950" algn="just"/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742950" indent="-742950" algn="just"/>
            <a:endParaRPr lang="ru-RU" sz="4000" b="1" u="sng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just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29652" y="6305550"/>
            <a:ext cx="641196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821537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МКД расположен в мегаполисе.</a:t>
            </a:r>
          </a:p>
          <a:p>
            <a:pPr marL="742950" indent="-742950" algn="just"/>
            <a:endParaRPr lang="ru-RU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9050" indent="-19050" algn="just"/>
            <a:r>
              <a:rPr lang="ru-RU" sz="3200" b="1" dirty="0">
                <a:latin typeface="Arial" pitchFamily="34" charset="0"/>
                <a:cs typeface="Arial" pitchFamily="34" charset="0"/>
              </a:rPr>
              <a:t>Большой выбор подрядчиков по обслуживанию МКД. Конкуренция, следовательно более низкие цены.</a:t>
            </a:r>
          </a:p>
          <a:p>
            <a:pPr marL="742950" indent="-742950" algn="just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742950" indent="-742950" algn="ctr"/>
            <a:r>
              <a:rPr lang="ru-RU" sz="3200" b="1" i="1" u="sng" dirty="0">
                <a:latin typeface="Arial" pitchFamily="34" charset="0"/>
                <a:cs typeface="Arial" pitchFamily="34" charset="0"/>
              </a:rPr>
              <a:t>ИСКЛЮЧЕНИЕ: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ГВС, ХВС и водоотведение;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Газ;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Отопление (частично);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Электроэнергия.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01090" y="6305550"/>
            <a:ext cx="569758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362216" cy="37862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 работы </a:t>
            </a: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объединений собственников жилья</a:t>
            </a:r>
            <a:b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г. Москве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3429000"/>
            <a:ext cx="3786214" cy="1143008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Расчеты</a:t>
            </a:r>
          </a:p>
          <a:p>
            <a:pPr algn="ctr"/>
            <a:r>
              <a:rPr lang="ru-RU" sz="2800" b="1" dirty="0"/>
              <a:t>через ГКУ ИС (МФЦ) района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500438"/>
            <a:ext cx="3929090" cy="1071570"/>
          </a:xfrm>
          <a:prstGeom prst="round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Расчеты </a:t>
            </a:r>
          </a:p>
          <a:p>
            <a:pPr algn="ctr"/>
            <a:r>
              <a:rPr lang="ru-RU" sz="2800" b="1" dirty="0"/>
              <a:t>через ТСЖ</a:t>
            </a:r>
          </a:p>
        </p:txBody>
      </p:sp>
      <p:cxnSp>
        <p:nvCxnSpPr>
          <p:cNvPr id="7" name="Прямая со стрелкой 6"/>
          <p:cNvCxnSpPr>
            <a:stCxn id="5" idx="2"/>
            <a:endCxn id="19" idx="0"/>
          </p:cNvCxnSpPr>
          <p:nvPr/>
        </p:nvCxnSpPr>
        <p:spPr>
          <a:xfrm rot="5400000">
            <a:off x="2411001" y="4732744"/>
            <a:ext cx="357190" cy="357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4" idx="0"/>
          </p:cNvCxnSpPr>
          <p:nvPr/>
        </p:nvCxnSpPr>
        <p:spPr>
          <a:xfrm rot="5400000">
            <a:off x="6733000" y="4732744"/>
            <a:ext cx="357190" cy="357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7158" y="571480"/>
            <a:ext cx="8358246" cy="25717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Начисление платежей за жилые помещения, коммунальные и прочие услуги,  сбор и передача в органы регистрационного учета документов для регистрации граждан по месту пребывания и месту жительства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28" y="4929198"/>
            <a:ext cx="3786214" cy="16287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 счет средств бюджета города Москвы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910" y="4929198"/>
            <a:ext cx="3857652" cy="16287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За счет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жителей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МКД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43570" y="0"/>
            <a:ext cx="3057540" cy="500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Ст. 14.3 299-пп 24.04.2007</a:t>
            </a: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3" y="1500174"/>
            <a:ext cx="80010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>
                <a:latin typeface="Arial" pitchFamily="34" charset="0"/>
                <a:cs typeface="Arial" pitchFamily="34" charset="0"/>
              </a:rPr>
              <a:t>Бюджет ТСЖ:</a:t>
            </a:r>
          </a:p>
          <a:p>
            <a:pPr algn="ctr"/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Доходы;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Мероприятий по оптимизации   управления финансовыми ресурсами.</a:t>
            </a:r>
          </a:p>
          <a:p>
            <a:pPr marL="342900" indent="-342900">
              <a:buFont typeface="+mj-lt"/>
              <a:buAutoNum type="arabicPeriod"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14393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>
                <a:latin typeface="Arial" pitchFamily="34" charset="0"/>
                <a:cs typeface="Arial" pitchFamily="34" charset="0"/>
              </a:rPr>
              <a:t>Доходы ТСЖ:</a:t>
            </a: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533400" lvl="0" indent="-533400">
              <a:buFont typeface="+mj-lt"/>
              <a:buAutoNum type="arabicPeriod"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Собственные средства       жителей  (</a:t>
            </a:r>
            <a:r>
              <a:rPr lang="ru-RU" sz="4000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квартплата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533400" lvl="0" indent="-533400">
              <a:buFont typeface="+mj-lt"/>
              <a:buAutoNum type="arabicPeriod"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Субсидии на покрытие убытков (</a:t>
            </a:r>
            <a:r>
              <a:rPr lang="ru-RU" sz="40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Москва, 299-пп, 2007г., 1357-пп, 2009г</a:t>
            </a:r>
            <a:r>
              <a:rPr lang="ru-RU" sz="4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533400" lvl="0" indent="-533400">
              <a:buFont typeface="+mj-lt"/>
              <a:buAutoNum type="arabicPeriod"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Льготы и субсидий жителям (</a:t>
            </a:r>
            <a:r>
              <a:rPr lang="ru-RU" sz="4000" i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ФЗ</a:t>
            </a:r>
            <a:r>
              <a:rPr lang="ru-RU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Прочие доходы.</a:t>
            </a:r>
          </a:p>
          <a:p>
            <a:pPr marL="342900" indent="-342900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29652" y="6305550"/>
            <a:ext cx="641196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214290"/>
            <a:ext cx="835824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Прочие доходы: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Целевые сборы по решению ОС членов ТСЖ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Сдача в аренду нежилых помещений.</a:t>
            </a:r>
            <a:endParaRPr kumimoji="0" lang="ru-RU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Сбор коммунальных платежей и технического обслуживания с собственников и арендаторов нежилых помещений.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Размещение рекламы на здании.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Сдача в аренду инженерных магистралей для сетей коммерческого телефона и Интернет.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Денежные вознаграждение за участие ТСЖ в различных конкурсах.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Прочие целевые поступления (спонсорские, благотворительные).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29652" y="6305550"/>
            <a:ext cx="641196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6758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Итоги 2016 г.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53940" y="1102642"/>
            <a:ext cx="8016908" cy="5494709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Поступления (доходы)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11 758 892,82 руб.</a:t>
            </a:r>
          </a:p>
          <a:p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</a:p>
          <a:p>
            <a:pPr algn="ctr"/>
            <a:endParaRPr lang="ru-RU" sz="1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Возмещение выпадающих доходов по оплате ЖКУ (городские льготы, ГУ ГЦЖС) – 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982 071,14 руб. </a:t>
            </a:r>
            <a:r>
              <a:rPr lang="ru-RU" sz="3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(8,35%).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 от собственников и нанимателей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10 666 345,11 руб. </a:t>
            </a:r>
            <a:r>
              <a:rPr lang="ru-RU" sz="3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(90,71%).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Агентское вознаграждение от ПАО «Ростелеком» - </a:t>
            </a:r>
            <a:r>
              <a:rPr lang="ru-RU" b="1" i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110 477,57 руб.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(0,94%)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119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214422"/>
            <a:ext cx="79154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Расходы ТСЖ:</a:t>
            </a:r>
          </a:p>
          <a:p>
            <a:pPr algn="ctr"/>
            <a:endParaRPr lang="ru-RU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Содержание и текущий ремонт ОИ МКД + домофон, ТВ;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Капитальный ремонт;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Страхование ОИ МКД;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Выплата штрафов и пеней.</a:t>
            </a:r>
          </a:p>
          <a:p>
            <a:pPr marL="342900" indent="-342900">
              <a:buFont typeface="+mj-lt"/>
              <a:buAutoNum type="arabicPeriod"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8214" y="6305550"/>
            <a:ext cx="712634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867" y="476672"/>
            <a:ext cx="757004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Общехозяйственные расходы за 2017 год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11 758 944,83 руб.</a:t>
            </a:r>
          </a:p>
          <a:p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</a:p>
          <a:p>
            <a:pPr algn="ctr"/>
            <a:endParaRPr lang="ru-RU" sz="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463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Коммунальные услуги (ТЭ, ГВС, ХВС, Водоотведение, э/э ОДН)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6 058 559,30 руб.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(51,5%)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Фонд оплаты труда обслуживающего персонала (включая начисленные налоговые платежи НДФЛ, ПФР, ФСС) –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3 643 909,29 руб.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(28,9%).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лифтов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468 097,75 руб.;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Замена общедомовых э/счетчиков -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46 400,00 руб.;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Замена 18 окон в местах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общ.пользования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123 333,00 руб.;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 кровли, ограждения, тех.этажа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317 000,00 руб.;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платежи с деятельности ТСЖ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105 200 ,00 руб.;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ОДН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235 795,79 руб.</a:t>
            </a:r>
          </a:p>
        </p:txBody>
      </p:sp>
    </p:spTree>
    <p:extLst>
      <p:ext uri="{BB962C8B-B14F-4D97-AF65-F5344CB8AC3E}">
        <p14:creationId xmlns:p14="http://schemas.microsoft.com/office/powerpoint/2010/main" val="1955408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7920880" cy="590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Жилищный кодекс РФ</a:t>
            </a: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Глава 15. Общее положение о капитальном ремонте ОИ в МКД и порядке его финансирования</a:t>
            </a: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Ст. 175. «Специальный счет»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	2. Владельцем специального счета может быть: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	1)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ТСЖ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5536" y="404664"/>
            <a:ext cx="8219256" cy="640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ТСЖ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4"/>
          </p:nvPr>
        </p:nvSpPr>
        <p:spPr>
          <a:xfrm>
            <a:off x="539552" y="969336"/>
            <a:ext cx="8147248" cy="5123960"/>
          </a:xfrm>
        </p:spPr>
        <p:txBody>
          <a:bodyPr>
            <a:normAutofit fontScale="92500" lnSpcReduction="10000"/>
          </a:bodyPr>
          <a:lstStyle/>
          <a:p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Срок управления неограничен;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Свой орган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управления, оперативное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принятие решений;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Интересы собственников совпадают с интересами органа управления (правления  ТСЖ);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Средства жителей и субсидии идут только на  свой МКД;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РКО и непосредственно в доме;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Выбор подрядчиков по  соотношению цена/качество»;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Возможность самостоятельно формировать фонд капитального ремонта и самостоятельно проводить капитальный ремонт.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5536" y="404664"/>
            <a:ext cx="8219256" cy="640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ТСЖ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4"/>
          </p:nvPr>
        </p:nvSpPr>
        <p:spPr>
          <a:xfrm>
            <a:off x="539552" y="969336"/>
            <a:ext cx="8147248" cy="5123960"/>
          </a:xfrm>
        </p:spPr>
        <p:txBody>
          <a:bodyPr>
            <a:normAutofit/>
          </a:bodyPr>
          <a:lstStyle/>
          <a:p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  Зависимость  управления ТСЖ от 1-2 сотрудников; 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  Недостаточная квалификация и сменяемость членов  правления;</a:t>
            </a:r>
          </a:p>
          <a:p>
            <a:pPr>
              <a:buFont typeface="Arial" pitchFamily="34" charset="0"/>
              <a:buChar char="•"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  Большие затраты  на 1 кв.м.;</a:t>
            </a:r>
          </a:p>
          <a:p>
            <a:pPr>
              <a:buFont typeface="Arial" pitchFamily="34" charset="0"/>
              <a:buChar char="•"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  Необходимость наличия  собственной материально-технической базы;</a:t>
            </a:r>
          </a:p>
          <a:p>
            <a:pPr>
              <a:buFont typeface="Arial" pitchFamily="34" charset="0"/>
              <a:buChar char="•"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   Из-за  ограниченного объема работ  на 1 МКД персонал используется по совместительству.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44" y="1196752"/>
            <a:ext cx="8106104" cy="4018776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Москве около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33 тыс. домов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на 31.08.2017 г.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ВАО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4549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МКД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ТСЖ, ЖСК – 497 МКД, 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10,9%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34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892971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Ы В О Д Ы</a:t>
            </a:r>
          </a:p>
          <a:p>
            <a:pPr algn="ctr"/>
            <a:r>
              <a:rPr lang="ru-RU" sz="4400" b="1" i="1" u="sng" dirty="0">
                <a:solidFill>
                  <a:schemeClr val="accent4">
                    <a:lumMod val="50000"/>
                  </a:schemeClr>
                </a:solidFill>
              </a:rPr>
              <a:t>ТСЖ самостоятельно может управлять МКД при: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МКД менее 10 лет;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МКД более 100 квартир;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i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МКД менее 10% нанимателей;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i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МКД управляют  только профессиональные специалисты.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01090" y="6305550"/>
            <a:ext cx="569758" cy="476250"/>
          </a:xfrm>
        </p:spPr>
        <p:txBody>
          <a:bodyPr/>
          <a:lstStyle/>
          <a:p>
            <a:fld id="{4E350E76-2349-4ECB-B159-E6C95B9D4CC7}" type="slidenum"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620688"/>
            <a:ext cx="72008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ШИЯНОВ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Сергей Александрович</a:t>
            </a:r>
          </a:p>
          <a:p>
            <a:pPr algn="ctr"/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www.perovo22k2.ru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k631@list.ru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+7 (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542-32-37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+7 (495) 770-28-81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Дата рождения ТСЖ в России – 15 июня 1996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848" y="0"/>
            <a:ext cx="8538152" cy="1124744"/>
          </a:xfrm>
        </p:spPr>
        <p:txBody>
          <a:bodyPr/>
          <a:lstStyle/>
          <a:p>
            <a:pPr algn="ctr"/>
            <a:r>
              <a:rPr lang="ru-RU" b="1" dirty="0"/>
              <a:t>Создание ТСЖ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280920" cy="5400600"/>
          </a:xfrm>
          <a:prstGeom prst="rect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25400">
            <a:bevelB h="12700"/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До 01 марта 2005г. :</a:t>
            </a:r>
          </a:p>
          <a:p>
            <a:pPr algn="ctr"/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   ФЗ №-72 от 15.06.1996 г. 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«О товариществах собственников жилья»</a:t>
            </a: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Статья 48. Образование и регистрация товарищества во вновь создаваемом кондоминиуме</a:t>
            </a:r>
          </a:p>
          <a:p>
            <a:pPr algn="ctr"/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	Товарищество может быть образовано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заказчиком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застройщиком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или иным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физическим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юридическим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лицом, включая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органы государственной власти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органы местного самоуправления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или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группой лиц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действующих совместно, которые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имеют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будут иметь право собственности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вновь создаваемое имущество.</a:t>
            </a: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320"/>
            <a:ext cx="8538152" cy="625102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Статья 51.Ограничение прав застройщика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Право голоса застройщика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товариществе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имеет ограничения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Права на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30 % помещений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домовладельцам, кроме застройщика, как минимум 30 % членов правления должны быть избраны путем голосования этих домовладельцев;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Права на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40 % помещений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домовладельцам, кроме застройщика, как минимум 40 % членов правления должны быть избраны путем голосования этих домовладельцев;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Права на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более чем 50 %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помещений домовладельцам, кроме застройщика, или </a:t>
            </a:r>
            <a:r>
              <a:rPr lang="ru-RU" sz="2000" b="1" u="sng" dirty="0">
                <a:latin typeface="Arial" pitchFamily="34" charset="0"/>
                <a:cs typeface="Arial" pitchFamily="34" charset="0"/>
              </a:rPr>
              <a:t>через два года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момента регистрации товарищества все члены правления должны быть избраны путем голосования домовладельцев без участия застройщика.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1 марта 2005 года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8280920" cy="5112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Жилищный кодекс РФ</a:t>
            </a:r>
          </a:p>
          <a:p>
            <a:pPr algn="ctr"/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u="sng" dirty="0">
                <a:latin typeface="Arial" pitchFamily="34" charset="0"/>
                <a:cs typeface="Arial" pitchFamily="34" charset="0"/>
              </a:rPr>
              <a:t>Ст. 136. Создание и регистрация ТСЖ.</a:t>
            </a:r>
          </a:p>
          <a:p>
            <a:pPr algn="ctr"/>
            <a:endParaRPr lang="ru-RU" sz="800" b="1" u="sng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Решение принято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более чем 50 % собственников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ru-RU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2011 года:</a:t>
            </a:r>
          </a:p>
          <a:p>
            <a:pPr marL="457200" indent="-457200" algn="just"/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ru-RU" sz="2400" dirty="0">
                <a:latin typeface="Arial" pitchFamily="34" charset="0"/>
                <a:cs typeface="Arial" pitchFamily="34" charset="0"/>
              </a:rPr>
              <a:t>1.1. Протокол ОСС на котором принято решение о создании ТСЖ и утверждении Устава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подписывают все собственники проголосовавшие «ЗА».</a:t>
            </a:r>
          </a:p>
          <a:p>
            <a:pPr marL="342900" indent="-342900" algn="just"/>
            <a:endParaRPr lang="ru-RU" sz="800" b="1" u="sng" dirty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ru-RU" sz="2400" dirty="0">
                <a:latin typeface="Arial" pitchFamily="34" charset="0"/>
                <a:cs typeface="Arial" pitchFamily="34" charset="0"/>
              </a:rPr>
              <a:t>5.  При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гос.регистрации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ТСЖ предоставляется протокол, а также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сведения о лицах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проголосовавших «ЗА» ТСЖ, о принадлежащим этим лицам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долях в праве на ОИ в МКД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143000"/>
          </a:xfrm>
        </p:spPr>
        <p:txBody>
          <a:bodyPr/>
          <a:lstStyle/>
          <a:p>
            <a:pPr algn="ctr"/>
            <a:r>
              <a:rPr lang="ru-RU" b="1" dirty="0"/>
              <a:t>Управление МКД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0E76-2349-4ECB-B159-E6C95B9D4CC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628800"/>
            <a:ext cx="7848872" cy="4464496"/>
          </a:xfrm>
          <a:prstGeom prst="rect">
            <a:avLst/>
          </a:prstGeom>
          <a:solidFill>
            <a:srgbClr val="FFFFCC"/>
          </a:solidFill>
          <a:ln w="76200">
            <a:solidFill>
              <a:srgbClr val="0000CC"/>
            </a:solidFill>
          </a:ln>
          <a:effectLst>
            <a:outerShdw blurRad="342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Жилищный кодекс РФ. </a:t>
            </a: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u="sng" dirty="0">
                <a:latin typeface="Arial" pitchFamily="34" charset="0"/>
                <a:cs typeface="Arial" pitchFamily="34" charset="0"/>
              </a:rPr>
              <a:t>Ст. 135. «ТСЖ»</a:t>
            </a: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п. 4.)  ТСЖ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создается  </a:t>
            </a:r>
            <a:r>
              <a:rPr lang="ru-R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 ограничения срока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деятельности, если иное не предусмотрено уставом товарищества.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u="sng" dirty="0">
                <a:latin typeface="Arial" pitchFamily="34" charset="0"/>
                <a:cs typeface="Arial" pitchFamily="34" charset="0"/>
              </a:rPr>
              <a:t>Ст. 162. «Договор управления МКД»</a:t>
            </a: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п. 5.)  Договор Управления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МКД заключается на срок не менее чем на 1 год и </a:t>
            </a:r>
            <a:r>
              <a:rPr lang="ru-RU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более чем 5 лет.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1707</Words>
  <Application>Microsoft Office PowerPoint</Application>
  <PresentationFormat>Экран (4:3)</PresentationFormat>
  <Paragraphs>422</Paragraphs>
  <Slides>41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                                            ШИЯНОВ  Сергей Александрович </vt:lpstr>
      <vt:lpstr>МКД Т 44П, год постройки - 2002  Общая площадь – 11 276,5 кв.м. 17 этажей, 3 подъезда, 202 квартиры </vt:lpstr>
      <vt:lpstr>Опыт работы  объединений собственников жилья  г. Москве </vt:lpstr>
      <vt:lpstr>В Москве около 33 тыс. домов на 31.08.2017 г. ВАО - 4549 МКД ТСЖ, ЖСК – 497 МКД, 10,9% </vt:lpstr>
      <vt:lpstr>Дата рождения ТСЖ в России – 15 июня 1996 г.</vt:lpstr>
      <vt:lpstr>Создание ТСЖ</vt:lpstr>
      <vt:lpstr>Статья 51.Ограничение прав застройщика  1. Право голоса застройщика в товариществе имеет ограничения:  Права на 30 % помещений домовладельцам, кроме застройщика, как минимум 30 % членов правления должны быть избраны путем голосования этих домовладельцев;  Права на 40 % помещений домовладельцам, кроме застройщика, как минимум 40 % членов правления должны быть избраны путем голосования этих домовладельцев;  Права на более чем 50 % помещений домовладельцам, кроме застройщика, или через два года с момента регистрации товарищества все члены правления должны быть избраны путем голосования домовладельцев без участия застройщика. </vt:lpstr>
      <vt:lpstr>С 1 марта 2005 года</vt:lpstr>
      <vt:lpstr>Управление МКД</vt:lpstr>
      <vt:lpstr>Презентация PowerPoint</vt:lpstr>
      <vt:lpstr>Презентация PowerPoint</vt:lpstr>
      <vt:lpstr>Презентация PowerPoint</vt:lpstr>
      <vt:lpstr>Способы управления МКД</vt:lpstr>
      <vt:lpstr>Варианты управления МКД ТСЖ</vt:lpstr>
      <vt:lpstr>Презентация PowerPoint</vt:lpstr>
      <vt:lpstr>ТСЖ, вариант 1.</vt:lpstr>
      <vt:lpstr>Презентация PowerPoint</vt:lpstr>
      <vt:lpstr>Презентация PowerPoint</vt:lpstr>
      <vt:lpstr>ТСЖ с ООО, ПАО, ГБУ</vt:lpstr>
      <vt:lpstr>Штат  ТСЖ на с/у (минимум)</vt:lpstr>
      <vt:lpstr>№ 128-ФЗ от 08.08.2001 г.  «О лицензировании  отдельных видов деятельности»</vt:lpstr>
      <vt:lpstr>№ 128-ФЗ от 08.08.2001 г.  «О лицензировании  отдельных видов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2016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управления жилищным фондом в г. Москве</dc:title>
  <dc:creator>Valued Acer Customer</dc:creator>
  <cp:lastModifiedBy>Сергей Шиянов</cp:lastModifiedBy>
  <cp:revision>274</cp:revision>
  <dcterms:created xsi:type="dcterms:W3CDTF">2008-11-04T09:04:38Z</dcterms:created>
  <dcterms:modified xsi:type="dcterms:W3CDTF">2017-09-25T18:37:02Z</dcterms:modified>
</cp:coreProperties>
</file>